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70" r:id="rId2"/>
    <p:sldMasterId id="2147483682" r:id="rId3"/>
    <p:sldMasterId id="2147483817" r:id="rId4"/>
    <p:sldMasterId id="2147483873" r:id="rId5"/>
  </p:sldMasterIdLst>
  <p:notesMasterIdLst>
    <p:notesMasterId r:id="rId26"/>
  </p:notesMasterIdLst>
  <p:handoutMasterIdLst>
    <p:handoutMasterId r:id="rId27"/>
  </p:handoutMasterIdLst>
  <p:sldIdLst>
    <p:sldId id="5463" r:id="rId6"/>
    <p:sldId id="5471" r:id="rId7"/>
    <p:sldId id="5508" r:id="rId8"/>
    <p:sldId id="5502" r:id="rId9"/>
    <p:sldId id="5474" r:id="rId10"/>
    <p:sldId id="5534" r:id="rId11"/>
    <p:sldId id="5522" r:id="rId12"/>
    <p:sldId id="5473" r:id="rId13"/>
    <p:sldId id="5515" r:id="rId14"/>
    <p:sldId id="5476" r:id="rId15"/>
    <p:sldId id="5374" r:id="rId16"/>
    <p:sldId id="5450" r:id="rId17"/>
    <p:sldId id="5529" r:id="rId18"/>
    <p:sldId id="5428" r:id="rId19"/>
    <p:sldId id="5504" r:id="rId20"/>
    <p:sldId id="5516" r:id="rId21"/>
    <p:sldId id="5519" r:id="rId22"/>
    <p:sldId id="5490" r:id="rId23"/>
    <p:sldId id="5526" r:id="rId24"/>
    <p:sldId id="758" r:id="rId25"/>
  </p:sldIdLst>
  <p:sldSz cx="9144000" cy="6858000" type="screen4x3"/>
  <p:notesSz cx="6797675" cy="9926638"/>
  <p:embeddedFontLs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pos="90" userDrawn="1">
          <p15:clr>
            <a:srgbClr val="A4A3A4"/>
          </p15:clr>
        </p15:guide>
        <p15:guide id="4" pos="5483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546" userDrawn="1">
          <p15:clr>
            <a:srgbClr val="A4A3A4"/>
          </p15:clr>
        </p15:guide>
        <p15:guide id="7" pos="2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89C4A7-3EC9-14EA-4E17-58D6C4C87197}" name="Hasan Atak" initials="HA" userId="S::gph_hasana@globalportsholding.com::854d227c-7c61-45be-ae06-7ab7406374ed" providerId="AD"/>
  <p188:author id="{BBEB35B7-FAB0-3429-BD80-4100DA385D70}" name="Jan Fomferra" initials="JF" userId="S::ist_janf2@globalportsholding.com::7cd11793-56a3-4716-9af1-059ffce3b8be" providerId="AD"/>
  <p188:author id="{2A0C35D2-32D3-6582-705A-2B9A7F4A7B9C}" name="Patrick Castle" initials="PC" userId="S::patrick.castle@shorecap.co.uk::728b263f-0ac6-4129-957b-561821eb83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re Sayin" initials="ES" lastIdx="5" clrIdx="0">
    <p:extLst>
      <p:ext uri="{19B8F6BF-5375-455C-9EA6-DF929625EA0E}">
        <p15:presenceInfo xmlns:p15="http://schemas.microsoft.com/office/powerpoint/2012/main" userId="S::gph_emres@globalportsholding.com::c6c6ec8a-78ad-4f52-ae53-e111c7480842" providerId="AD"/>
      </p:ext>
    </p:extLst>
  </p:cmAuthor>
  <p:cmAuthor id="2" name="Martin Brown" initials="MB" lastIdx="4" clrIdx="1">
    <p:extLst>
      <p:ext uri="{19B8F6BF-5375-455C-9EA6-DF929625EA0E}">
        <p15:presenceInfo xmlns:p15="http://schemas.microsoft.com/office/powerpoint/2012/main" userId="bf736bef151f2a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5"/>
    <a:srgbClr val="63C5B5"/>
    <a:srgbClr val="002D72"/>
    <a:srgbClr val="00386B"/>
    <a:srgbClr val="3BBFAD"/>
    <a:srgbClr val="365F91"/>
    <a:srgbClr val="092D74"/>
    <a:srgbClr val="4472C4"/>
    <a:srgbClr val="002060"/>
    <a:srgbClr val="FFC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252" autoAdjust="0"/>
  </p:normalViewPr>
  <p:slideViewPr>
    <p:cSldViewPr snapToGrid="0" snapToObjects="1">
      <p:cViewPr varScale="1">
        <p:scale>
          <a:sx n="96" d="100"/>
          <a:sy n="96" d="100"/>
        </p:scale>
        <p:origin x="747" y="57"/>
      </p:cViewPr>
      <p:guideLst>
        <p:guide orient="horz" pos="436"/>
        <p:guide pos="1882"/>
        <p:guide pos="90"/>
        <p:guide pos="5483"/>
        <p:guide pos="2880"/>
        <p:guide orient="horz" pos="2546"/>
        <p:guide pos="2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9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%20Brown\OneDrive%20-%20GLOBAL%20PORTS%20HOLDING\IR%20Folder\2022%20-%20Releases\GPH%20HY%202022%20Results%20-Calls%20and%20Backs%20back%20u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%20Brown\OneDrive%20-%20GLOBAL%20PORTS%20HOLDING\IR%20Folder\2022%20-%20Releases\GPH%20HY%202022%20Results%20-Calls%20and%20Backs%20back%20up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%20Brown\AppData\Local\Microsoft\Windows\INetCache\Content.Outlook\LU4KSK71\5%20Key%20Port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69042353135977"/>
          <c:y val="0.12572954405009384"/>
          <c:w val="0.90825545758875947"/>
          <c:h val="0.829514067834596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#total (do not copy over)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95-4EB9-B1AB-951C8F0D98B3}"/>
              </c:ext>
            </c:extLst>
          </c:dPt>
          <c:dPt>
            <c:idx val="1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95-4EB9-B1AB-951C8F0D98B3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95-4EB9-B1AB-951C8F0D98B3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95-4EB9-B1AB-951C8F0D98B3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95-4EB9-B1AB-951C8F0D98B3}"/>
              </c:ext>
            </c:extLst>
          </c:dPt>
          <c:dPt>
            <c:idx val="5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95-4EB9-B1AB-951C8F0D98B3}"/>
              </c:ext>
            </c:extLst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95-4EB9-B1AB-951C8F0D9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8876176"/>
        <c:axId val="1308876568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5B9BD5"/>
            </a:solidFill>
            <a:ln w="12700">
              <a:solidFill>
                <a:srgbClr val="5B9BD5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E-9995-4EB9-B1AB-951C8F0D98B3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0-9995-4EB9-B1AB-951C8F0D98B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2-9995-4EB9-B1AB-951C8F0D98B3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4-9995-4EB9-B1AB-951C8F0D98B3}"/>
              </c:ext>
            </c:extLst>
          </c:dPt>
          <c:dPt>
            <c:idx val="4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6-9995-4EB9-B1AB-951C8F0D98B3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/>
              </a:solidFill>
              <a:ln w="12700">
                <a:solidFill>
                  <a:srgbClr val="5B9BD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8-9995-4EB9-B1AB-951C8F0D98B3}"/>
              </c:ext>
            </c:extLst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995-4EB9-B1AB-951C8F0D98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C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9995-4EB9-B1AB-951C8F0D98B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9995-4EB9-B1AB-951C8F0D98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9995-4EB9-B1AB-951C8F0D98B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9995-4EB9-B1AB-951C8F0D98B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9995-4EB9-B1AB-951C8F0D98B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FFC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9995-4EB9-B1AB-951C8F0D98B3}"/>
              </c:ext>
            </c:extLst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</c:numCache>
            </c:numRef>
          </c:val>
          <c:extLst>
            <c:ext xmlns:c16="http://schemas.microsoft.com/office/drawing/2014/chart" uri="{C3380CC4-5D6E-409C-BE32-E72D297353CC}">
              <c16:uniqueId val="{00000026-9995-4EB9-B1AB-951C8F0D98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8064A2"/>
            </a:solidFill>
            <a:ln w="12700">
              <a:solidFill>
                <a:srgbClr val="8064A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8-9995-4EB9-B1AB-951C8F0D98B3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A-9995-4EB9-B1AB-951C8F0D98B3}"/>
              </c:ext>
            </c:extLst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C-9995-4EB9-B1AB-951C8F0D98B3}"/>
              </c:ext>
            </c:extLst>
          </c:dPt>
          <c:dPt>
            <c:idx val="3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E-9995-4EB9-B1AB-951C8F0D98B3}"/>
              </c:ext>
            </c:extLst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0-9995-4EB9-B1AB-951C8F0D98B3}"/>
              </c:ext>
            </c:extLst>
          </c:dPt>
          <c:dPt>
            <c:idx val="5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8064A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2-9995-4EB9-B1AB-951C8F0D98B3}"/>
              </c:ext>
            </c:extLst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</c:numCache>
            </c:numRef>
          </c:val>
          <c:extLst>
            <c:ext xmlns:c16="http://schemas.microsoft.com/office/drawing/2014/chart" uri="{C3380CC4-5D6E-409C-BE32-E72D297353CC}">
              <c16:uniqueId val="{00000033-9995-4EB9-B1AB-951C8F0D9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8877352"/>
        <c:axId val="1308876960"/>
      </c:barChart>
      <c:catAx>
        <c:axId val="130887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7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308876568"/>
        <c:crosses val="autoZero"/>
        <c:auto val="1"/>
        <c:lblAlgn val="ctr"/>
        <c:lblOffset val="100"/>
        <c:noMultiLvlLbl val="0"/>
      </c:catAx>
      <c:valAx>
        <c:axId val="1308876568"/>
        <c:scaling>
          <c:orientation val="minMax"/>
          <c:max val="3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308876176"/>
        <c:crosses val="autoZero"/>
        <c:crossBetween val="between"/>
      </c:valAx>
      <c:valAx>
        <c:axId val="130887696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308877352"/>
        <c:crosses val="max"/>
        <c:crossBetween val="between"/>
      </c:valAx>
      <c:catAx>
        <c:axId val="130887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8876960"/>
        <c:crosses val="autoZero"/>
        <c:auto val="1"/>
        <c:lblAlgn val="ctr"/>
        <c:lblOffset val="100"/>
        <c:noMultiLvlLbl val="0"/>
      </c:catAx>
      <c:spPr>
        <a:noFill/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3558609596574847"/>
          <c:y val="0.12789393333612828"/>
          <c:w val="0.2679166322404305"/>
          <c:h val="0.16610637500558667"/>
        </c:manualLayout>
      </c:layout>
      <c:overlay val="0"/>
      <c:txPr>
        <a:bodyPr/>
        <a:lstStyle/>
        <a:p>
          <a:pPr>
            <a:defRPr sz="9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  <a:extLst>
      <a:ext uri="{909E8E84-426E-40DD-AFC4-6F175D3DCCD1}">
        <a14:hiddenFill xmlns:a14="http://schemas.microsoft.com/office/drawing/2010/main">
          <a:solidFill>
            <a:srgbClr val="EBF2F5"/>
          </a:solidFill>
        </a14:hiddenFill>
      </a:ext>
    </a:extLst>
  </c:spPr>
  <c:txPr>
    <a:bodyPr/>
    <a:lstStyle/>
    <a:p>
      <a:pPr>
        <a:defRPr sz="700" b="0">
          <a:solidFill>
            <a:schemeClr val="tx2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Sheet1!$C$2</c:f>
              <c:strCache>
                <c:ptCount val="1"/>
                <c:pt idx="0">
                  <c:v>FY 2020</c:v>
                </c:pt>
              </c:strCache>
            </c:strRef>
          </c:tx>
          <c:spPr>
            <a:ln>
              <a:solidFill>
                <a:srgbClr val="5BC3B9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Sheet1!$D$2:$O$2</c:f>
              <c:numCache>
                <c:formatCode>_-* #,##0_-;\-* #,##0_-;_-* "-"??_-;_-@_-</c:formatCode>
                <c:ptCount val="12"/>
                <c:pt idx="0">
                  <c:v>397</c:v>
                </c:pt>
                <c:pt idx="1">
                  <c:v>334</c:v>
                </c:pt>
                <c:pt idx="2">
                  <c:v>280</c:v>
                </c:pt>
                <c:pt idx="3">
                  <c:v>283</c:v>
                </c:pt>
                <c:pt idx="4">
                  <c:v>272</c:v>
                </c:pt>
                <c:pt idx="5">
                  <c:v>269</c:v>
                </c:pt>
                <c:pt idx="6">
                  <c:v>393</c:v>
                </c:pt>
                <c:pt idx="7">
                  <c:v>314</c:v>
                </c:pt>
                <c:pt idx="8">
                  <c:v>291</c:v>
                </c:pt>
                <c:pt idx="9">
                  <c:v>212</c:v>
                </c:pt>
                <c:pt idx="10">
                  <c:v>193</c:v>
                </c:pt>
                <c:pt idx="11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71-46AE-9076-B29D715C19CA}"/>
            </c:ext>
          </c:extLst>
        </c:ser>
        <c:ser>
          <c:idx val="3"/>
          <c:order val="1"/>
          <c:tx>
            <c:strRef>
              <c:f>Sheet1!$C$5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rgbClr val="00B3D4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Sheet1!$D$5:$O$5</c:f>
              <c:numCache>
                <c:formatCode>_-* #,##0_-;\-* #,##0_-;_-* "-"??_-;_-@_-</c:formatCode>
                <c:ptCount val="12"/>
                <c:pt idx="0">
                  <c:v>328</c:v>
                </c:pt>
                <c:pt idx="1">
                  <c:v>352</c:v>
                </c:pt>
                <c:pt idx="2">
                  <c:v>328</c:v>
                </c:pt>
                <c:pt idx="3">
                  <c:v>313</c:v>
                </c:pt>
                <c:pt idx="4">
                  <c:v>310</c:v>
                </c:pt>
                <c:pt idx="5">
                  <c:v>334</c:v>
                </c:pt>
                <c:pt idx="6">
                  <c:v>412</c:v>
                </c:pt>
                <c:pt idx="7">
                  <c:v>340</c:v>
                </c:pt>
                <c:pt idx="8">
                  <c:v>273</c:v>
                </c:pt>
                <c:pt idx="9">
                  <c:v>303</c:v>
                </c:pt>
                <c:pt idx="10">
                  <c:v>242</c:v>
                </c:pt>
                <c:pt idx="11">
                  <c:v>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71-46AE-9076-B29D715C19CA}"/>
            </c:ext>
          </c:extLst>
        </c:ser>
        <c:ser>
          <c:idx val="1"/>
          <c:order val="2"/>
          <c:tx>
            <c:v>2024 Actuals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Sheet1!$D$7:$I$7</c:f>
              <c:numCache>
                <c:formatCode>General</c:formatCode>
                <c:ptCount val="6"/>
                <c:pt idx="0">
                  <c:v>384</c:v>
                </c:pt>
                <c:pt idx="1">
                  <c:v>430</c:v>
                </c:pt>
                <c:pt idx="2">
                  <c:v>347</c:v>
                </c:pt>
                <c:pt idx="3">
                  <c:v>353</c:v>
                </c:pt>
                <c:pt idx="4" formatCode="#,##0">
                  <c:v>349</c:v>
                </c:pt>
                <c:pt idx="5" formatCode="#,##0">
                  <c:v>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71-46AE-9076-B29D715C19CA}"/>
            </c:ext>
          </c:extLst>
        </c:ser>
        <c:ser>
          <c:idx val="0"/>
          <c:order val="3"/>
          <c:tx>
            <c:v>2024 Expectations</c:v>
          </c:tx>
          <c:spPr>
            <a:ln>
              <a:solidFill>
                <a:srgbClr val="FFC000"/>
              </a:solidFill>
              <a:prstDash val="dash"/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Sheet1!$D$6:$O$6</c:f>
              <c:numCache>
                <c:formatCode>General</c:formatCode>
                <c:ptCount val="12"/>
                <c:pt idx="0">
                  <c:v>398</c:v>
                </c:pt>
                <c:pt idx="1">
                  <c:v>432</c:v>
                </c:pt>
                <c:pt idx="2">
                  <c:v>379</c:v>
                </c:pt>
                <c:pt idx="3">
                  <c:v>373</c:v>
                </c:pt>
                <c:pt idx="4" formatCode="#,##0">
                  <c:v>355</c:v>
                </c:pt>
                <c:pt idx="5" formatCode="#,##0">
                  <c:v>416</c:v>
                </c:pt>
                <c:pt idx="6" formatCode="#,##0">
                  <c:v>478</c:v>
                </c:pt>
                <c:pt idx="7" formatCode="#,##0">
                  <c:v>446</c:v>
                </c:pt>
                <c:pt idx="8" formatCode="#,##0">
                  <c:v>360</c:v>
                </c:pt>
                <c:pt idx="9" formatCode="#,##0">
                  <c:v>337</c:v>
                </c:pt>
                <c:pt idx="10" formatCode="#,##0">
                  <c:v>303</c:v>
                </c:pt>
                <c:pt idx="11" formatCode="#,##0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71-46AE-9076-B29D715C1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2596672"/>
        <c:axId val="1552595424"/>
      </c:lineChart>
      <c:catAx>
        <c:axId val="15525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7367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736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95424"/>
        <c:crosses val="autoZero"/>
        <c:auto val="1"/>
        <c:lblAlgn val="ctr"/>
        <c:lblOffset val="100"/>
        <c:noMultiLvlLbl val="0"/>
      </c:catAx>
      <c:valAx>
        <c:axId val="15525954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736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Sheet1!$C$11</c:f>
              <c:strCache>
                <c:ptCount val="1"/>
                <c:pt idx="0">
                  <c:v>FY 2020</c:v>
                </c:pt>
              </c:strCache>
            </c:strRef>
          </c:tx>
          <c:spPr>
            <a:ln>
              <a:solidFill>
                <a:srgbClr val="5BC3B9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Sheet1!$D$11:$O$11</c:f>
              <c:numCache>
                <c:formatCode>General</c:formatCode>
                <c:ptCount val="12"/>
                <c:pt idx="0">
                  <c:v>791</c:v>
                </c:pt>
                <c:pt idx="1">
                  <c:v>841</c:v>
                </c:pt>
                <c:pt idx="2">
                  <c:v>852</c:v>
                </c:pt>
                <c:pt idx="3">
                  <c:v>869</c:v>
                </c:pt>
                <c:pt idx="4">
                  <c:v>926</c:v>
                </c:pt>
                <c:pt idx="5">
                  <c:v>786</c:v>
                </c:pt>
                <c:pt idx="6">
                  <c:v>931</c:v>
                </c:pt>
                <c:pt idx="7">
                  <c:v>746</c:v>
                </c:pt>
                <c:pt idx="8">
                  <c:v>632</c:v>
                </c:pt>
                <c:pt idx="9">
                  <c:v>555</c:v>
                </c:pt>
                <c:pt idx="10">
                  <c:v>495</c:v>
                </c:pt>
                <c:pt idx="11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CD-4AFB-8D0D-9E84A65F5AC9}"/>
            </c:ext>
          </c:extLst>
        </c:ser>
        <c:ser>
          <c:idx val="3"/>
          <c:order val="1"/>
          <c:tx>
            <c:strRef>
              <c:f>Sheet1!$C$14</c:f>
              <c:strCache>
                <c:ptCount val="1"/>
                <c:pt idx="0">
                  <c:v>FY 2023 Expectations</c:v>
                </c:pt>
              </c:strCache>
            </c:strRef>
          </c:tx>
          <c:spPr>
            <a:ln>
              <a:solidFill>
                <a:srgbClr val="00B3D4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Sheet1!$D$14:$O$14</c:f>
              <c:numCache>
                <c:formatCode>General</c:formatCode>
                <c:ptCount val="12"/>
                <c:pt idx="0">
                  <c:v>508</c:v>
                </c:pt>
                <c:pt idx="1">
                  <c:v>579</c:v>
                </c:pt>
                <c:pt idx="2">
                  <c:v>678</c:v>
                </c:pt>
                <c:pt idx="3">
                  <c:v>858</c:v>
                </c:pt>
                <c:pt idx="4">
                  <c:v>889</c:v>
                </c:pt>
                <c:pt idx="5">
                  <c:v>838</c:v>
                </c:pt>
                <c:pt idx="6">
                  <c:v>867</c:v>
                </c:pt>
                <c:pt idx="7">
                  <c:v>780</c:v>
                </c:pt>
                <c:pt idx="8">
                  <c:v>763</c:v>
                </c:pt>
                <c:pt idx="9">
                  <c:v>833</c:v>
                </c:pt>
                <c:pt idx="10">
                  <c:v>724</c:v>
                </c:pt>
                <c:pt idx="11">
                  <c:v>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CD-4AFB-8D0D-9E84A65F5AC9}"/>
            </c:ext>
          </c:extLst>
        </c:ser>
        <c:ser>
          <c:idx val="0"/>
          <c:order val="2"/>
          <c:tx>
            <c:strRef>
              <c:f>Sheet1!$C$15</c:f>
              <c:strCache>
                <c:ptCount val="1"/>
                <c:pt idx="0">
                  <c:v>FY 2024 Expectations</c:v>
                </c:pt>
              </c:strCache>
            </c:strRef>
          </c:tx>
          <c:spPr>
            <a:ln>
              <a:solidFill>
                <a:srgbClr val="FFC000"/>
              </a:solidFill>
              <a:prstDash val="dash"/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Sheet1!$D$15:$O$15</c:f>
              <c:numCache>
                <c:formatCode>#,##0</c:formatCode>
                <c:ptCount val="12"/>
                <c:pt idx="0">
                  <c:v>907</c:v>
                </c:pt>
                <c:pt idx="1">
                  <c:v>967</c:v>
                </c:pt>
                <c:pt idx="2" formatCode="General">
                  <c:v>947</c:v>
                </c:pt>
                <c:pt idx="3">
                  <c:v>1076</c:v>
                </c:pt>
                <c:pt idx="4">
                  <c:v>1005</c:v>
                </c:pt>
                <c:pt idx="5">
                  <c:v>1019</c:v>
                </c:pt>
                <c:pt idx="6">
                  <c:v>1081</c:v>
                </c:pt>
                <c:pt idx="7">
                  <c:v>1086</c:v>
                </c:pt>
                <c:pt idx="8">
                  <c:v>1022</c:v>
                </c:pt>
                <c:pt idx="9" formatCode="General">
                  <c:v>937</c:v>
                </c:pt>
                <c:pt idx="10" formatCode="General">
                  <c:v>841</c:v>
                </c:pt>
                <c:pt idx="11" formatCode="General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CD-4AFB-8D0D-9E84A65F5AC9}"/>
            </c:ext>
          </c:extLst>
        </c:ser>
        <c:ser>
          <c:idx val="1"/>
          <c:order val="3"/>
          <c:tx>
            <c:v>2014 Actuals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Sheet1!$D$1:$O$1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August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Sheet1!$D$16:$I$16</c:f>
              <c:numCache>
                <c:formatCode>#,##0</c:formatCode>
                <c:ptCount val="6"/>
                <c:pt idx="0">
                  <c:v>958</c:v>
                </c:pt>
                <c:pt idx="1">
                  <c:v>1044</c:v>
                </c:pt>
                <c:pt idx="2" formatCode="General">
                  <c:v>1098</c:v>
                </c:pt>
                <c:pt idx="3">
                  <c:v>1272</c:v>
                </c:pt>
                <c:pt idx="4">
                  <c:v>1251</c:v>
                </c:pt>
                <c:pt idx="5">
                  <c:v>1101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CD-4AFB-8D0D-9E84A65F5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2596672"/>
        <c:axId val="1552595424"/>
      </c:lineChart>
      <c:catAx>
        <c:axId val="15525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7367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736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95424"/>
        <c:crosses val="autoZero"/>
        <c:auto val="1"/>
        <c:lblAlgn val="ctr"/>
        <c:lblOffset val="100"/>
        <c:noMultiLvlLbl val="0"/>
      </c:catAx>
      <c:valAx>
        <c:axId val="15525954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7367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5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% of 2019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0185067526415994E-16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FF-42EE-9052-D8516E9CE46A}"/>
                </c:ext>
              </c:extLst>
            </c:dLbl>
            <c:dLbl>
              <c:idx val="3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F-42EE-9052-D8516E9CE46A}"/>
                </c:ext>
              </c:extLst>
            </c:dLbl>
            <c:dLbl>
              <c:idx val="4"/>
              <c:layout>
                <c:manualLayout>
                  <c:x val="-4.1666666666666768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F-42EE-9052-D8516E9CE46A}"/>
                </c:ext>
              </c:extLst>
            </c:dLbl>
            <c:dLbl>
              <c:idx val="5"/>
              <c:layout>
                <c:manualLayout>
                  <c:x val="8.3333333333333332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F-42EE-9052-D8516E9CE46A}"/>
                </c:ext>
              </c:extLst>
            </c:dLbl>
            <c:dLbl>
              <c:idx val="6"/>
              <c:layout>
                <c:manualLayout>
                  <c:x val="-5.5555555555556572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FF-42EE-9052-D8516E9CE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D72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Sheet1!$G$12:$M$12</c:f>
              <c:strCache>
                <c:ptCount val="7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</c:strCache>
            </c:strRef>
          </c:cat>
          <c:val>
            <c:numRef>
              <c:f>Sheet1!$G$13:$M$13</c:f>
              <c:numCache>
                <c:formatCode>0%</c:formatCode>
                <c:ptCount val="7"/>
                <c:pt idx="0">
                  <c:v>0.4797641150194264</c:v>
                </c:pt>
                <c:pt idx="1">
                  <c:v>0.71415128619694224</c:v>
                </c:pt>
                <c:pt idx="2">
                  <c:v>0.96390226527019529</c:v>
                </c:pt>
                <c:pt idx="3">
                  <c:v>0.93341166907741502</c:v>
                </c:pt>
                <c:pt idx="4">
                  <c:v>1.0493855457404022</c:v>
                </c:pt>
                <c:pt idx="5">
                  <c:v>1.1270992345398523</c:v>
                </c:pt>
                <c:pt idx="6">
                  <c:v>1.274914889681958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6FF-42EE-9052-D8516E9CE46A}"/>
            </c:ext>
          </c:extLst>
        </c:ser>
        <c:ser>
          <c:idx val="1"/>
          <c:order val="1"/>
          <c:tx>
            <c:strRef>
              <c:f>Sheet1!$F$14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rgbClr val="002D72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t>2019</a:t>
                    </a:r>
                    <a:endParaRPr lang="en-US" b="1" dirty="0">
                      <a:solidFill>
                        <a:srgbClr val="002D72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6FF-42EE-9052-D8516E9CE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Sheet1!$G$12:$M$12</c:f>
              <c:strCache>
                <c:ptCount val="7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</c:strCache>
            </c:strRef>
          </c:cat>
          <c:val>
            <c:numRef>
              <c:f>Sheet1!$G$14:$M$14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6FF-42EE-9052-D8516E9CE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734336"/>
        <c:axId val="812592416"/>
      </c:lineChart>
      <c:catAx>
        <c:axId val="9637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D7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812592416"/>
        <c:crosses val="autoZero"/>
        <c:auto val="1"/>
        <c:lblAlgn val="ctr"/>
        <c:lblOffset val="100"/>
        <c:noMultiLvlLbl val="0"/>
      </c:catAx>
      <c:valAx>
        <c:axId val="8125924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D7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96373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69499816136286E-2"/>
          <c:y val="2.7027883587503809E-2"/>
          <c:w val="0.88927283765874188"/>
          <c:h val="0.7117516988099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31-Mar-23</c:v>
                </c:pt>
              </c:strCache>
            </c:strRef>
          </c:tx>
          <c:spPr>
            <a:solidFill>
              <a:srgbClr val="002D72">
                <a:alpha val="16000"/>
              </a:srgbClr>
            </a:solidFill>
            <a:ln>
              <a:solidFill>
                <a:schemeClr val="accent2"/>
              </a:solidFill>
              <a:prstDash val="lgDash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D72">
                  <a:alpha val="16000"/>
                </a:srgbClr>
              </a:solidFill>
              <a:ln>
                <a:solidFill>
                  <a:schemeClr val="accent2"/>
                </a:solidFill>
                <a:prstDash val="lg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9-4A2E-8C13-1BC957F249DC}"/>
              </c:ext>
            </c:extLst>
          </c:dPt>
          <c:cat>
            <c:numRef>
              <c:f>Sheet1!$A$2:$A$19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Sheet1!$B$2:$B$19</c:f>
              <c:numCache>
                <c:formatCode>0.0</c:formatCode>
                <c:ptCount val="18"/>
                <c:pt idx="0">
                  <c:v>33.349727288822223</c:v>
                </c:pt>
                <c:pt idx="1">
                  <c:v>15.351261258145799</c:v>
                </c:pt>
                <c:pt idx="2">
                  <c:v>18.499955008684172</c:v>
                </c:pt>
                <c:pt idx="3">
                  <c:v>264.37286953254977</c:v>
                </c:pt>
                <c:pt idx="4">
                  <c:v>27.939761636272607</c:v>
                </c:pt>
                <c:pt idx="5">
                  <c:v>5.3378150665331923</c:v>
                </c:pt>
                <c:pt idx="6">
                  <c:v>60.642522384846409</c:v>
                </c:pt>
                <c:pt idx="7">
                  <c:v>13.087777062255553</c:v>
                </c:pt>
                <c:pt idx="8">
                  <c:v>29.677295563990135</c:v>
                </c:pt>
                <c:pt idx="9">
                  <c:v>14.871021044096198</c:v>
                </c:pt>
                <c:pt idx="10">
                  <c:v>15.657036019009587</c:v>
                </c:pt>
                <c:pt idx="11">
                  <c:v>16.463607879043867</c:v>
                </c:pt>
                <c:pt idx="12">
                  <c:v>17.298935841431483</c:v>
                </c:pt>
                <c:pt idx="13">
                  <c:v>18.164031931512955</c:v>
                </c:pt>
                <c:pt idx="14">
                  <c:v>18.944126843508936</c:v>
                </c:pt>
                <c:pt idx="15">
                  <c:v>19.829750000000001</c:v>
                </c:pt>
                <c:pt idx="16">
                  <c:v>20.782896000000001</c:v>
                </c:pt>
                <c:pt idx="17">
                  <c:v>14.139063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6-41D8-A598-D76C8E9CB7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30-Sep-23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Sheet1!$C$2:$C$19</c:f>
              <c:numCache>
                <c:formatCode>#,##0.0_ ;[Black]\(#,##0.0\);_-\-\-\ </c:formatCode>
                <c:ptCount val="18"/>
                <c:pt idx="0">
                  <c:v>5.5380435612535006</c:v>
                </c:pt>
                <c:pt idx="1">
                  <c:v>6.6024803950140001</c:v>
                </c:pt>
                <c:pt idx="2">
                  <c:v>1.1944048050140001</c:v>
                </c:pt>
                <c:pt idx="3">
                  <c:v>1.125042885014</c:v>
                </c:pt>
                <c:pt idx="4">
                  <c:v>10.338219088690499</c:v>
                </c:pt>
                <c:pt idx="5">
                  <c:v>7.7371290000000004</c:v>
                </c:pt>
                <c:pt idx="6">
                  <c:v>60.842975000000003</c:v>
                </c:pt>
                <c:pt idx="7">
                  <c:v>16.361937000000001</c:v>
                </c:pt>
                <c:pt idx="8">
                  <c:v>46.522638999999998</c:v>
                </c:pt>
                <c:pt idx="9">
                  <c:v>34.424377</c:v>
                </c:pt>
                <c:pt idx="10">
                  <c:v>32.373513000000003</c:v>
                </c:pt>
                <c:pt idx="11">
                  <c:v>39.263427</c:v>
                </c:pt>
                <c:pt idx="12">
                  <c:v>46.434986000000002</c:v>
                </c:pt>
                <c:pt idx="13">
                  <c:v>51.337052</c:v>
                </c:pt>
                <c:pt idx="14">
                  <c:v>59.068668000000002</c:v>
                </c:pt>
                <c:pt idx="15">
                  <c:v>71.862621000000004</c:v>
                </c:pt>
                <c:pt idx="16">
                  <c:v>82.968708000000007</c:v>
                </c:pt>
                <c:pt idx="17">
                  <c:v>31.051577000000002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D-46FD-AB2C-6078194FB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25"/>
        <c:axId val="44895344"/>
        <c:axId val="44859568"/>
      </c:barChart>
      <c:catAx>
        <c:axId val="448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44859568"/>
        <c:crosses val="autoZero"/>
        <c:auto val="1"/>
        <c:lblAlgn val="ctr"/>
        <c:lblOffset val="100"/>
        <c:noMultiLvlLbl val="0"/>
      </c:catAx>
      <c:valAx>
        <c:axId val="44859568"/>
        <c:scaling>
          <c:orientation val="minMax"/>
          <c:max val="3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448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D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BD579-817C-4167-9DAF-5990438860C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46AA-0313-43A3-AD99-DBFDEE6BF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1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304A-5ADA-4F10-A8F9-53576A685E9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BB864-B988-420B-AE3E-550F6DBC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viewcaribbean.com/vc-bird-international-airport-antigu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viewcaribbean.com/vc-bird-international-airport-antigua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1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2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800,686 – St. Lucia Cruise</a:t>
            </a:r>
          </a:p>
          <a:p>
            <a:r>
              <a:rPr lang="en-US" dirty="0"/>
              <a:t>384,088 – HIA St. Lucia</a:t>
            </a:r>
          </a:p>
          <a:p>
            <a:r>
              <a:rPr lang="en-US" dirty="0"/>
              <a:t>98,713 – GFLC St. Lucia</a:t>
            </a:r>
          </a:p>
          <a:p>
            <a:endParaRPr lang="en-US" dirty="0"/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hlinkClick r:id="rId3"/>
              </a:rPr>
              <a:t>https://businessviewcaribbean.com/vc-bird-international-airport-antigua/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~860,000 passengers per year implying ~430,000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emplanements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733,526</a:t>
            </a:r>
            <a:r>
              <a:rPr lang="en-US" sz="1600" dirty="0"/>
              <a:t> </a:t>
            </a:r>
            <a:r>
              <a:rPr lang="en-US" sz="1100" dirty="0">
                <a:effectLst/>
                <a:latin typeface="Calibri" panose="020F0502020204030204" pitchFamily="34" charset="0"/>
              </a:rPr>
              <a:t> - number from GPH “Historical Cruise Calls and Pax”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83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6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7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8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800,686 – St. Lucia Cruise</a:t>
            </a:r>
          </a:p>
          <a:p>
            <a:r>
              <a:rPr lang="en-US" dirty="0"/>
              <a:t>384,088 – HIA St. Lucia</a:t>
            </a:r>
          </a:p>
          <a:p>
            <a:r>
              <a:rPr lang="en-US" dirty="0"/>
              <a:t>98,713 – GFLC St. Lucia</a:t>
            </a:r>
          </a:p>
          <a:p>
            <a:endParaRPr lang="en-US" dirty="0"/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hlinkClick r:id="rId3"/>
              </a:rPr>
              <a:t>https://businessviewcaribbean.com/vc-bird-international-airport-antigua/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~860,000 passengers per year implying ~430,000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emplanements</a:t>
            </a: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  <a:p>
            <a:pPr marL="457200" lvl="1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733,526</a:t>
            </a:r>
            <a:r>
              <a:rPr lang="en-US" sz="1600" dirty="0"/>
              <a:t> </a:t>
            </a:r>
            <a:r>
              <a:rPr lang="en-US" sz="1100" dirty="0">
                <a:effectLst/>
                <a:latin typeface="Calibri" panose="020F0502020204030204" pitchFamily="34" charset="0"/>
              </a:rPr>
              <a:t> - number from GPH “Historical Cruise Calls and Pax”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8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99B4E-A465-4296-9E41-3B4D0F5F29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pPr marL="0" marR="0" lvl="0" indent="0" algn="r" defTabSz="898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55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4207"/>
            <a:ext cx="9147032" cy="6675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D7A-A7DF-7D4D-8994-951D57E39B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EA441-58E8-434D-A2B1-D24DAC01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99" y="5083286"/>
            <a:ext cx="9193331" cy="19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5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8" y="1260478"/>
            <a:ext cx="8826500" cy="506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DF89-C070-414C-B2A4-2BED4A8C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ABB83-970E-4834-A3C0-730C7A69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FDA6C-F11B-4869-A455-FF7B65E7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ACAFE-6654-4A11-9065-C314CB90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8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3194905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3"/>
          </p:nvPr>
        </p:nvSpPr>
        <p:spPr>
          <a:xfrm>
            <a:off x="6238875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1"/>
          </p:nvPr>
        </p:nvSpPr>
        <p:spPr>
          <a:xfrm>
            <a:off x="141288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 bwMode="gray"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9262" y="2428557"/>
            <a:ext cx="8861425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3200" baseline="0">
                <a:solidFill>
                  <a:srgbClr val="22366B"/>
                </a:solidFill>
              </a:defRPr>
            </a:lvl1pPr>
          </a:lstStyle>
          <a:p>
            <a:pPr lvl="0"/>
            <a:r>
              <a:rPr lang="en-US" noProof="0" dirty="0"/>
              <a:t>Slide Divider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06A0-DAC0-4A52-A92B-A873B83F7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62" y="396897"/>
            <a:ext cx="1633778" cy="10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5B20-0CCD-490A-A179-235F380E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DCC9D-9815-4355-9CE1-4C1B36B66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2B24B-3693-4B86-B45D-8B2F26A7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A09B-6361-45D9-9820-01D65E8B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CE43-111B-41CE-A07D-40DB7160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0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6AFF-87B7-450C-88AC-11D7561C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D4E7-B15F-4243-853B-55DC82FA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5C5FD-F459-4749-B7DE-CD79FA18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A20D-2478-4B19-A2D9-E5B17458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5A79-1FCF-46A5-A91A-8732E49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5730-7EE4-4796-BE5D-62D5E8C8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AD51-E02D-4E2B-9836-096E720D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E442-F74B-42D0-BAE2-4CC04EF3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010D-6170-402F-9312-8386193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DAA5-1C18-4C9B-BC48-0CB29FEB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3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0632-1163-46A7-A142-D1876B7C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DCD7-AC1B-43C9-A562-57736BEF0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DE012-DC90-4DE6-8A4A-706000F8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8E691-35D6-49F3-B883-775ECD82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D8B2-32AB-4AFB-88CE-4BDB6998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DDBD2-58AF-4B0B-BF59-1FBCE117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5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E5E3-F316-4DE6-8021-600AB36C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0F46D-8DED-430E-B032-D5DB52FF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7B750-C4EA-4078-8549-75D101A73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240EF-94D2-4F5A-86F7-CDAE2AF4F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A2DB4-F037-4E1C-B5A7-531625009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723EC-9947-4EE1-856D-2A4F8136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656D4-D82D-4569-AC9A-6A9F1892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04F4D-60B3-4271-96FC-A491DCB9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B63-EC6B-474B-989C-25264A36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5AA06-777E-4EB7-96C9-739BDE07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F4BA2-B7E0-4D3F-84B6-9575D114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B4910-86A7-48AF-B5D3-E2ACBBA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0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ED00E-8E79-4C48-BF91-9F3E2ADB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25646-4E35-4CCA-BC15-698B39F1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7545-2289-48E0-93B2-275F8299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9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10CE-F640-420A-BA54-3FC18AEC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0CBD-092E-4C4B-BA1C-1CEEE252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3ED2A-780E-425E-9B87-35F8EAE4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0249B-6024-4603-8FCA-0EDCE07E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34579-8125-40D2-9CD4-C0BD0B21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51426-896D-44F7-AEB9-3AD51419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E727-8283-4F1A-9216-26B4310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7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21F3-EE0E-46EC-8713-46D55EFD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84B81-421B-4CE5-B404-E05444AB7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BFBC4-9C86-4B58-A17E-EE29F7AD6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A8260-52AB-400F-A5E1-EA3A40BC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C2437-0E5A-4429-91D2-C5DA3840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92C-03FA-4C51-BD09-15534531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32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AF36-F325-4366-8A7A-16172665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81C8E-E44F-43B6-B63E-89D79D689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9704-23B9-4446-9C51-74120E05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F327-CC89-4A29-A8ED-CB07CFB0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E383-0435-428F-B7A9-95072BF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E727-8283-4F1A-9216-26B4310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4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D7606-AD43-4220-8B00-1E5FEF99C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6430B-F200-460F-8EEE-701903D1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75D4E-C97F-4A95-B760-9FFD4AA3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47FC7-34AB-440D-AE74-309D7D8F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4A6FE-FC6A-4C16-A917-C16D15E2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56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1289" y="1078470"/>
            <a:ext cx="8861425" cy="369332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Slide Divider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833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1" y="1078470"/>
            <a:ext cx="8861425" cy="369332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Slide Divider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7103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9" y="1295400"/>
            <a:ext cx="8859837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5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88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half" idx="10"/>
          </p:nvPr>
        </p:nvSpPr>
        <p:spPr>
          <a:xfrm>
            <a:off x="4712677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7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3194905" y="1295400"/>
            <a:ext cx="2754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3"/>
          </p:nvPr>
        </p:nvSpPr>
        <p:spPr>
          <a:xfrm>
            <a:off x="6238875" y="1295400"/>
            <a:ext cx="2754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1"/>
          </p:nvPr>
        </p:nvSpPr>
        <p:spPr>
          <a:xfrm>
            <a:off x="141288" y="1295400"/>
            <a:ext cx="2754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0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141288" y="1295400"/>
            <a:ext cx="4278312" cy="22860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3"/>
          </p:nvPr>
        </p:nvSpPr>
        <p:spPr>
          <a:xfrm>
            <a:off x="4712677" y="1295400"/>
            <a:ext cx="4278312" cy="22860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4"/>
          </p:nvPr>
        </p:nvSpPr>
        <p:spPr>
          <a:xfrm>
            <a:off x="141288" y="3886200"/>
            <a:ext cx="4278312" cy="22860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5"/>
          </p:nvPr>
        </p:nvSpPr>
        <p:spPr>
          <a:xfrm>
            <a:off x="4712677" y="3886200"/>
            <a:ext cx="4278312" cy="22860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199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4712677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53565A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53565A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04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9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EC40-D313-4AB8-A321-3B9F894AF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9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D6954-C8E5-4098-9AD7-8CCC4F14A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42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9" y="1260478"/>
            <a:ext cx="8826499" cy="506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76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 bwMode="gray"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9262" y="2428557"/>
            <a:ext cx="8861425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3200" baseline="0">
                <a:solidFill>
                  <a:srgbClr val="22366B"/>
                </a:solidFill>
              </a:defRPr>
            </a:lvl1pPr>
          </a:lstStyle>
          <a:p>
            <a:pPr lvl="0"/>
            <a:r>
              <a:rPr lang="en-US" noProof="0" dirty="0"/>
              <a:t>Slide Divider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06A0-DAC0-4A52-A92B-A873B83F7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62" y="396897"/>
            <a:ext cx="1633778" cy="10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6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1" y="1591"/>
          <a:ext cx="144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1" y="1591"/>
                        <a:ext cx="144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119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41289" y="3429000"/>
            <a:ext cx="8861425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15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1289" y="2754870"/>
            <a:ext cx="8861425" cy="369332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2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8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41289" y="1295400"/>
            <a:ext cx="8850312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37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12678" y="1295400"/>
            <a:ext cx="4267201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1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238875" y="1295400"/>
            <a:ext cx="2743200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194906" y="1295400"/>
            <a:ext cx="2744665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9" y="1295400"/>
            <a:ext cx="2743200" cy="48768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7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4712678" y="3886200"/>
            <a:ext cx="4278923" cy="22860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40678" y="3886200"/>
            <a:ext cx="4278923" cy="22860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12678" y="1295400"/>
            <a:ext cx="4278923" cy="22860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0678" y="1295400"/>
            <a:ext cx="4278923" cy="2286000"/>
          </a:xfrm>
        </p:spPr>
        <p:txBody>
          <a:bodyPr/>
          <a:lstStyle>
            <a:lvl1pPr marL="1285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97999B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97999B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57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2678" y="1295400"/>
            <a:ext cx="4267201" cy="4876800"/>
          </a:xfrm>
        </p:spPr>
        <p:txBody>
          <a:bodyPr/>
          <a:lstStyle>
            <a:lvl1pPr marL="128588" indent="-128588" algn="l">
              <a:buClr>
                <a:srgbClr val="CB6015"/>
              </a:buClr>
              <a:buSzPct val="80000"/>
              <a:buFont typeface="Arial"/>
              <a:buChar char="▼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CB6015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CB6015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CB6015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CB6015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CB6015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CB6015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CB6015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CB6015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28588" indent="-128588" algn="l">
              <a:buClr>
                <a:srgbClr val="00BDF2"/>
              </a:buClr>
              <a:buSzPct val="80000"/>
              <a:buFont typeface="Arial"/>
              <a:buChar char="▲"/>
              <a:defRPr sz="1050" b="0">
                <a:solidFill>
                  <a:srgbClr val="53565A"/>
                </a:solidFill>
              </a:defRPr>
            </a:lvl1pPr>
            <a:lvl2pPr marL="257175" indent="-128588" algn="l">
              <a:buClr>
                <a:srgbClr val="00BDF2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2pPr>
            <a:lvl3pPr marL="385763" indent="-128588" algn="l">
              <a:buClr>
                <a:srgbClr val="00BDF2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3pPr>
            <a:lvl4pPr marL="514350" indent="-128588" algn="l">
              <a:buClr>
                <a:srgbClr val="00BDF2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4pPr>
            <a:lvl5pPr marL="642938" indent="-128588" algn="l">
              <a:buClr>
                <a:srgbClr val="00BDF2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5pPr>
            <a:lvl6pPr marL="771525" indent="-128588" algn="l">
              <a:buClr>
                <a:srgbClr val="00BDF2"/>
              </a:buClr>
              <a:buSzPct val="100000"/>
              <a:buFont typeface="Arial"/>
              <a:buChar char="–"/>
              <a:defRPr sz="1050" b="0">
                <a:solidFill>
                  <a:srgbClr val="53565A"/>
                </a:solidFill>
              </a:defRPr>
            </a:lvl6pPr>
            <a:lvl7pPr marL="900113" indent="-128588" algn="l">
              <a:buClr>
                <a:srgbClr val="00BDF2"/>
              </a:buClr>
              <a:buSzPct val="100000"/>
              <a:buFont typeface="Wingdings" panose="05000000000000000000" pitchFamily="2" charset="2"/>
              <a:buChar char=""/>
              <a:defRPr sz="1050" b="0">
                <a:solidFill>
                  <a:srgbClr val="53565A"/>
                </a:solidFill>
              </a:defRPr>
            </a:lvl7pPr>
            <a:lvl8pPr marL="1028700" indent="-128588" algn="l">
              <a:buClr>
                <a:srgbClr val="00BDF2"/>
              </a:buClr>
              <a:buSzPct val="100000"/>
              <a:buFont typeface="Arial" panose="020B0604020202020204" pitchFamily="34" charset="0"/>
              <a:buChar char="○"/>
              <a:defRPr sz="1050" b="0">
                <a:solidFill>
                  <a:srgbClr val="53565A"/>
                </a:solidFill>
              </a:defRPr>
            </a:lvl8pPr>
            <a:lvl9pPr marL="1157288" indent="-128588" algn="l">
              <a:buClr>
                <a:srgbClr val="00BDF2"/>
              </a:buClr>
              <a:buSzPct val="100000"/>
              <a:buFont typeface="Symbol"/>
              <a:buChar char="·"/>
              <a:defRPr sz="105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77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0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 bwMode="gray"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9262" y="2428557"/>
            <a:ext cx="8861425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3200" baseline="0">
                <a:solidFill>
                  <a:srgbClr val="22366B"/>
                </a:solidFill>
              </a:defRPr>
            </a:lvl1pPr>
          </a:lstStyle>
          <a:p>
            <a:pPr lvl="0"/>
            <a:r>
              <a:rPr lang="en-US" noProof="0" dirty="0"/>
              <a:t>Slide Divider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06A0-DAC0-4A52-A92B-A873B83F7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62" y="396897"/>
            <a:ext cx="1633778" cy="10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7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1288" y="955357"/>
            <a:ext cx="8861425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Slide Divider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3182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955357"/>
            <a:ext cx="8861425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Slide Divider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2620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8" y="1295400"/>
            <a:ext cx="8859837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61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26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half" idx="10"/>
          </p:nvPr>
        </p:nvSpPr>
        <p:spPr>
          <a:xfrm>
            <a:off x="4712677" y="1295400"/>
            <a:ext cx="4278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55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3194905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3"/>
          </p:nvPr>
        </p:nvSpPr>
        <p:spPr>
          <a:xfrm>
            <a:off x="6238875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1"/>
          </p:nvPr>
        </p:nvSpPr>
        <p:spPr>
          <a:xfrm>
            <a:off x="141288" y="1295400"/>
            <a:ext cx="2754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94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141288" y="1295400"/>
            <a:ext cx="4278312" cy="22860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3"/>
          </p:nvPr>
        </p:nvSpPr>
        <p:spPr>
          <a:xfrm>
            <a:off x="4712677" y="1295400"/>
            <a:ext cx="4278312" cy="22860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4"/>
          </p:nvPr>
        </p:nvSpPr>
        <p:spPr>
          <a:xfrm>
            <a:off x="141288" y="3886200"/>
            <a:ext cx="4278312" cy="22860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5"/>
          </p:nvPr>
        </p:nvSpPr>
        <p:spPr>
          <a:xfrm>
            <a:off x="4712677" y="3886200"/>
            <a:ext cx="4278312" cy="22860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788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1"/>
          </p:nvPr>
        </p:nvSpPr>
        <p:spPr>
          <a:xfrm>
            <a:off x="141288" y="1295400"/>
            <a:ext cx="4278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half" idx="12"/>
          </p:nvPr>
        </p:nvSpPr>
        <p:spPr>
          <a:xfrm>
            <a:off x="4712677" y="1295400"/>
            <a:ext cx="4278312" cy="4876800"/>
          </a:xfrm>
        </p:spPr>
        <p:txBody>
          <a:bodyPr/>
          <a:lstStyle>
            <a:lvl1pPr marL="1714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128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3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EC40-D313-4AB8-A321-3B9F894AF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D6954-C8E5-4098-9AD7-8CCC4F14A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56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4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6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65F91"/>
                </a:solidFill>
              </a:defRPr>
            </a:lvl1pPr>
          </a:lstStyle>
          <a:p>
            <a:fld id="{E3F07D7A-A7DF-7D4D-8994-951D57E39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14163E3-8FDC-FD4E-A01E-5E7E92DA30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D7A-A7DF-7D4D-8994-951D57E39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  <p:sldLayoutId id="2147483825" r:id="rId14"/>
    <p:sldLayoutId id="2147483827" r:id="rId15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C4ABD-36B1-4273-84DD-4BF29C73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93F22-10A9-46E3-889E-EE759A6F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9397-4BCC-4A4F-9919-B5C4BE1E7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DF57-FB50-4CD1-846F-81713658C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2131-C0EC-46B9-9E27-5E1722E1B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65F91"/>
                </a:solidFill>
              </a:defRPr>
            </a:lvl1pPr>
          </a:lstStyle>
          <a:p>
            <a:fld id="{BC12E727-8283-4F1A-9216-26B431076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7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42288"/>
          </a:xfrm>
          <a:custGeom>
            <a:avLst/>
            <a:gdLst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6169981 w 9144000"/>
              <a:gd name="connsiteY3" fmla="*/ 488272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6169981 w 9144000"/>
              <a:gd name="connsiteY3" fmla="*/ 488272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962211"/>
              <a:gd name="connsiteX1" fmla="*/ 9144000 w 9144000"/>
              <a:gd name="connsiteY1" fmla="*/ 0 h 962211"/>
              <a:gd name="connsiteX2" fmla="*/ 9144000 w 9144000"/>
              <a:gd name="connsiteY2" fmla="*/ 762000 h 962211"/>
              <a:gd name="connsiteX3" fmla="*/ 6169981 w 9144000"/>
              <a:gd name="connsiteY3" fmla="*/ 488272 h 962211"/>
              <a:gd name="connsiteX4" fmla="*/ 0 w 9144000"/>
              <a:gd name="connsiteY4" fmla="*/ 762000 h 962211"/>
              <a:gd name="connsiteX5" fmla="*/ 0 w 9144000"/>
              <a:gd name="connsiteY5" fmla="*/ 0 h 962211"/>
              <a:gd name="connsiteX0" fmla="*/ 0 w 9144000"/>
              <a:gd name="connsiteY0" fmla="*/ 0 h 1099038"/>
              <a:gd name="connsiteX1" fmla="*/ 9144000 w 9144000"/>
              <a:gd name="connsiteY1" fmla="*/ 0 h 1099038"/>
              <a:gd name="connsiteX2" fmla="*/ 9144000 w 9144000"/>
              <a:gd name="connsiteY2" fmla="*/ 762000 h 1099038"/>
              <a:gd name="connsiteX3" fmla="*/ 5939161 w 9144000"/>
              <a:gd name="connsiteY3" fmla="*/ 683580 h 1099038"/>
              <a:gd name="connsiteX4" fmla="*/ 0 w 9144000"/>
              <a:gd name="connsiteY4" fmla="*/ 762000 h 1099038"/>
              <a:gd name="connsiteX5" fmla="*/ 0 w 9144000"/>
              <a:gd name="connsiteY5" fmla="*/ 0 h 1099038"/>
              <a:gd name="connsiteX0" fmla="*/ 0 w 9144000"/>
              <a:gd name="connsiteY0" fmla="*/ 0 h 1055638"/>
              <a:gd name="connsiteX1" fmla="*/ 9144000 w 9144000"/>
              <a:gd name="connsiteY1" fmla="*/ 0 h 1055638"/>
              <a:gd name="connsiteX2" fmla="*/ 9144000 w 9144000"/>
              <a:gd name="connsiteY2" fmla="*/ 762000 h 1055638"/>
              <a:gd name="connsiteX3" fmla="*/ 5939161 w 9144000"/>
              <a:gd name="connsiteY3" fmla="*/ 683580 h 1055638"/>
              <a:gd name="connsiteX4" fmla="*/ 0 w 9144000"/>
              <a:gd name="connsiteY4" fmla="*/ 762000 h 1055638"/>
              <a:gd name="connsiteX5" fmla="*/ 0 w 9144000"/>
              <a:gd name="connsiteY5" fmla="*/ 0 h 1055638"/>
              <a:gd name="connsiteX0" fmla="*/ 0 w 9144000"/>
              <a:gd name="connsiteY0" fmla="*/ 0 h 1055638"/>
              <a:gd name="connsiteX1" fmla="*/ 9144000 w 9144000"/>
              <a:gd name="connsiteY1" fmla="*/ 0 h 1055638"/>
              <a:gd name="connsiteX2" fmla="*/ 9144000 w 9144000"/>
              <a:gd name="connsiteY2" fmla="*/ 762000 h 1055638"/>
              <a:gd name="connsiteX3" fmla="*/ 5939161 w 9144000"/>
              <a:gd name="connsiteY3" fmla="*/ 683580 h 1055638"/>
              <a:gd name="connsiteX4" fmla="*/ 0 w 9144000"/>
              <a:gd name="connsiteY4" fmla="*/ 762000 h 1055638"/>
              <a:gd name="connsiteX5" fmla="*/ 0 w 9144000"/>
              <a:gd name="connsiteY5" fmla="*/ 0 h 1055638"/>
              <a:gd name="connsiteX0" fmla="*/ 0 w 9144000"/>
              <a:gd name="connsiteY0" fmla="*/ 0 h 938516"/>
              <a:gd name="connsiteX1" fmla="*/ 9144000 w 9144000"/>
              <a:gd name="connsiteY1" fmla="*/ 0 h 938516"/>
              <a:gd name="connsiteX2" fmla="*/ 9144000 w 9144000"/>
              <a:gd name="connsiteY2" fmla="*/ 762000 h 938516"/>
              <a:gd name="connsiteX3" fmla="*/ 5939161 w 9144000"/>
              <a:gd name="connsiteY3" fmla="*/ 683580 h 938516"/>
              <a:gd name="connsiteX4" fmla="*/ 0 w 9144000"/>
              <a:gd name="connsiteY4" fmla="*/ 762000 h 938516"/>
              <a:gd name="connsiteX5" fmla="*/ 0 w 9144000"/>
              <a:gd name="connsiteY5" fmla="*/ 0 h 938516"/>
              <a:gd name="connsiteX0" fmla="*/ 0 w 9144000"/>
              <a:gd name="connsiteY0" fmla="*/ 0 h 938516"/>
              <a:gd name="connsiteX1" fmla="*/ 9144000 w 9144000"/>
              <a:gd name="connsiteY1" fmla="*/ 0 h 938516"/>
              <a:gd name="connsiteX2" fmla="*/ 9144000 w 9144000"/>
              <a:gd name="connsiteY2" fmla="*/ 762000 h 938516"/>
              <a:gd name="connsiteX3" fmla="*/ 5939161 w 9144000"/>
              <a:gd name="connsiteY3" fmla="*/ 683580 h 938516"/>
              <a:gd name="connsiteX4" fmla="*/ 0 w 9144000"/>
              <a:gd name="connsiteY4" fmla="*/ 762000 h 938516"/>
              <a:gd name="connsiteX5" fmla="*/ 0 w 9144000"/>
              <a:gd name="connsiteY5" fmla="*/ 0 h 938516"/>
              <a:gd name="connsiteX0" fmla="*/ 0 w 9144000"/>
              <a:gd name="connsiteY0" fmla="*/ 0 h 820088"/>
              <a:gd name="connsiteX1" fmla="*/ 9144000 w 9144000"/>
              <a:gd name="connsiteY1" fmla="*/ 0 h 820088"/>
              <a:gd name="connsiteX2" fmla="*/ 9144000 w 9144000"/>
              <a:gd name="connsiteY2" fmla="*/ 762000 h 820088"/>
              <a:gd name="connsiteX3" fmla="*/ 5939161 w 9144000"/>
              <a:gd name="connsiteY3" fmla="*/ 683580 h 820088"/>
              <a:gd name="connsiteX4" fmla="*/ 0 w 9144000"/>
              <a:gd name="connsiteY4" fmla="*/ 762000 h 820088"/>
              <a:gd name="connsiteX5" fmla="*/ 0 w 9144000"/>
              <a:gd name="connsiteY5" fmla="*/ 0 h 820088"/>
              <a:gd name="connsiteX0" fmla="*/ 0 w 9144000"/>
              <a:gd name="connsiteY0" fmla="*/ 0 h 820088"/>
              <a:gd name="connsiteX1" fmla="*/ 9144000 w 9144000"/>
              <a:gd name="connsiteY1" fmla="*/ 0 h 820088"/>
              <a:gd name="connsiteX2" fmla="*/ 9144000 w 9144000"/>
              <a:gd name="connsiteY2" fmla="*/ 762000 h 820088"/>
              <a:gd name="connsiteX3" fmla="*/ 5939161 w 9144000"/>
              <a:gd name="connsiteY3" fmla="*/ 683580 h 820088"/>
              <a:gd name="connsiteX4" fmla="*/ 0 w 9144000"/>
              <a:gd name="connsiteY4" fmla="*/ 762000 h 820088"/>
              <a:gd name="connsiteX5" fmla="*/ 0 w 9144000"/>
              <a:gd name="connsiteY5" fmla="*/ 0 h 820088"/>
              <a:gd name="connsiteX0" fmla="*/ 0 w 9144000"/>
              <a:gd name="connsiteY0" fmla="*/ 0 h 832233"/>
              <a:gd name="connsiteX1" fmla="*/ 9144000 w 9144000"/>
              <a:gd name="connsiteY1" fmla="*/ 0 h 832233"/>
              <a:gd name="connsiteX2" fmla="*/ 9144000 w 9144000"/>
              <a:gd name="connsiteY2" fmla="*/ 762000 h 832233"/>
              <a:gd name="connsiteX3" fmla="*/ 5939161 w 9144000"/>
              <a:gd name="connsiteY3" fmla="*/ 683580 h 832233"/>
              <a:gd name="connsiteX4" fmla="*/ 0 w 9144000"/>
              <a:gd name="connsiteY4" fmla="*/ 762000 h 832233"/>
              <a:gd name="connsiteX5" fmla="*/ 0 w 9144000"/>
              <a:gd name="connsiteY5" fmla="*/ 0 h 832233"/>
              <a:gd name="connsiteX0" fmla="*/ 0 w 9144000"/>
              <a:gd name="connsiteY0" fmla="*/ 0 h 793293"/>
              <a:gd name="connsiteX1" fmla="*/ 9144000 w 9144000"/>
              <a:gd name="connsiteY1" fmla="*/ 0 h 793293"/>
              <a:gd name="connsiteX2" fmla="*/ 9144000 w 9144000"/>
              <a:gd name="connsiteY2" fmla="*/ 762000 h 793293"/>
              <a:gd name="connsiteX3" fmla="*/ 5939161 w 9144000"/>
              <a:gd name="connsiteY3" fmla="*/ 683580 h 793293"/>
              <a:gd name="connsiteX4" fmla="*/ 0 w 9144000"/>
              <a:gd name="connsiteY4" fmla="*/ 762000 h 793293"/>
              <a:gd name="connsiteX5" fmla="*/ 0 w 9144000"/>
              <a:gd name="connsiteY5" fmla="*/ 0 h 793293"/>
              <a:gd name="connsiteX0" fmla="*/ 0 w 9144000"/>
              <a:gd name="connsiteY0" fmla="*/ 0 h 786308"/>
              <a:gd name="connsiteX1" fmla="*/ 9144000 w 9144000"/>
              <a:gd name="connsiteY1" fmla="*/ 0 h 786308"/>
              <a:gd name="connsiteX2" fmla="*/ 9144000 w 9144000"/>
              <a:gd name="connsiteY2" fmla="*/ 762000 h 786308"/>
              <a:gd name="connsiteX3" fmla="*/ 5939161 w 9144000"/>
              <a:gd name="connsiteY3" fmla="*/ 683580 h 786308"/>
              <a:gd name="connsiteX4" fmla="*/ 0 w 9144000"/>
              <a:gd name="connsiteY4" fmla="*/ 762000 h 786308"/>
              <a:gd name="connsiteX5" fmla="*/ 0 w 9144000"/>
              <a:gd name="connsiteY5" fmla="*/ 0 h 786308"/>
              <a:gd name="connsiteX0" fmla="*/ 0 w 9144000"/>
              <a:gd name="connsiteY0" fmla="*/ 0 h 799330"/>
              <a:gd name="connsiteX1" fmla="*/ 9144000 w 9144000"/>
              <a:gd name="connsiteY1" fmla="*/ 0 h 799330"/>
              <a:gd name="connsiteX2" fmla="*/ 9144000 w 9144000"/>
              <a:gd name="connsiteY2" fmla="*/ 762000 h 799330"/>
              <a:gd name="connsiteX3" fmla="*/ 5939161 w 9144000"/>
              <a:gd name="connsiteY3" fmla="*/ 683580 h 799330"/>
              <a:gd name="connsiteX4" fmla="*/ 0 w 9144000"/>
              <a:gd name="connsiteY4" fmla="*/ 762000 h 799330"/>
              <a:gd name="connsiteX5" fmla="*/ 0 w 9144000"/>
              <a:gd name="connsiteY5" fmla="*/ 0 h 799330"/>
              <a:gd name="connsiteX0" fmla="*/ 0 w 9144000"/>
              <a:gd name="connsiteY0" fmla="*/ 0 h 799330"/>
              <a:gd name="connsiteX1" fmla="*/ 9144000 w 9144000"/>
              <a:gd name="connsiteY1" fmla="*/ 0 h 799330"/>
              <a:gd name="connsiteX2" fmla="*/ 9144000 w 9144000"/>
              <a:gd name="connsiteY2" fmla="*/ 762000 h 799330"/>
              <a:gd name="connsiteX3" fmla="*/ 5939161 w 9144000"/>
              <a:gd name="connsiteY3" fmla="*/ 683580 h 799330"/>
              <a:gd name="connsiteX4" fmla="*/ 0 w 9144000"/>
              <a:gd name="connsiteY4" fmla="*/ 762000 h 799330"/>
              <a:gd name="connsiteX5" fmla="*/ 0 w 9144000"/>
              <a:gd name="connsiteY5" fmla="*/ 0 h 79933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62000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374602" y="759534"/>
                  <a:pt x="8191130" y="487217"/>
                  <a:pt x="5948038" y="613526"/>
                </a:cubicBezTo>
                <a:cubicBezTo>
                  <a:pt x="2879324" y="856155"/>
                  <a:pt x="991339" y="494401"/>
                  <a:pt x="0" y="762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9" name="Rectangle 2"/>
          <p:cNvSpPr/>
          <p:nvPr userDrawn="1"/>
        </p:nvSpPr>
        <p:spPr bwMode="gray">
          <a:xfrm>
            <a:off x="4116773" y="-58722"/>
            <a:ext cx="5043503" cy="713063"/>
          </a:xfrm>
          <a:custGeom>
            <a:avLst/>
            <a:gdLst>
              <a:gd name="connsiteX0" fmla="*/ 0 w 4419600"/>
              <a:gd name="connsiteY0" fmla="*/ 0 h 1066800"/>
              <a:gd name="connsiteX1" fmla="*/ 4419600 w 4419600"/>
              <a:gd name="connsiteY1" fmla="*/ 0 h 1066800"/>
              <a:gd name="connsiteX2" fmla="*/ 4419600 w 4419600"/>
              <a:gd name="connsiteY2" fmla="*/ 1066800 h 1066800"/>
              <a:gd name="connsiteX3" fmla="*/ 0 w 4419600"/>
              <a:gd name="connsiteY3" fmla="*/ 1066800 h 1066800"/>
              <a:gd name="connsiteX4" fmla="*/ 0 w 4419600"/>
              <a:gd name="connsiteY4" fmla="*/ 0 h 1066800"/>
              <a:gd name="connsiteX0" fmla="*/ 79899 w 4499499"/>
              <a:gd name="connsiteY0" fmla="*/ 0 h 1066800"/>
              <a:gd name="connsiteX1" fmla="*/ 4499499 w 4499499"/>
              <a:gd name="connsiteY1" fmla="*/ 0 h 1066800"/>
              <a:gd name="connsiteX2" fmla="*/ 4499499 w 4499499"/>
              <a:gd name="connsiteY2" fmla="*/ 1066800 h 1066800"/>
              <a:gd name="connsiteX3" fmla="*/ 0 w 4499499"/>
              <a:gd name="connsiteY3" fmla="*/ 738327 h 1066800"/>
              <a:gd name="connsiteX4" fmla="*/ 79899 w 4499499"/>
              <a:gd name="connsiteY4" fmla="*/ 0 h 1066800"/>
              <a:gd name="connsiteX0" fmla="*/ 314566 w 4734166"/>
              <a:gd name="connsiteY0" fmla="*/ 0 h 1066800"/>
              <a:gd name="connsiteX1" fmla="*/ 4734166 w 4734166"/>
              <a:gd name="connsiteY1" fmla="*/ 0 h 1066800"/>
              <a:gd name="connsiteX2" fmla="*/ 4734166 w 4734166"/>
              <a:gd name="connsiteY2" fmla="*/ 1066800 h 1066800"/>
              <a:gd name="connsiteX3" fmla="*/ 234667 w 4734166"/>
              <a:gd name="connsiteY3" fmla="*/ 738327 h 1066800"/>
              <a:gd name="connsiteX4" fmla="*/ 314566 w 4734166"/>
              <a:gd name="connsiteY4" fmla="*/ 0 h 1066800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651597 w 5151096"/>
              <a:gd name="connsiteY3" fmla="*/ 898125 h 1226598"/>
              <a:gd name="connsiteX4" fmla="*/ 3527 w 5151096"/>
              <a:gd name="connsiteY4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2681 w 5150250"/>
              <a:gd name="connsiteY0" fmla="*/ 0 h 1226598"/>
              <a:gd name="connsiteX1" fmla="*/ 5150250 w 5150250"/>
              <a:gd name="connsiteY1" fmla="*/ 159798 h 1226598"/>
              <a:gd name="connsiteX2" fmla="*/ 5150250 w 5150250"/>
              <a:gd name="connsiteY2" fmla="*/ 1226598 h 1226598"/>
              <a:gd name="connsiteX3" fmla="*/ 3268925 w 5150250"/>
              <a:gd name="connsiteY3" fmla="*/ 876670 h 1226598"/>
              <a:gd name="connsiteX4" fmla="*/ 650751 w 5150250"/>
              <a:gd name="connsiteY4" fmla="*/ 898125 h 1226598"/>
              <a:gd name="connsiteX5" fmla="*/ 2681 w 5150250"/>
              <a:gd name="connsiteY5" fmla="*/ 0 h 1226598"/>
              <a:gd name="connsiteX0" fmla="*/ 2681 w 5150250"/>
              <a:gd name="connsiteY0" fmla="*/ 0 h 1226598"/>
              <a:gd name="connsiteX1" fmla="*/ 5150250 w 5150250"/>
              <a:gd name="connsiteY1" fmla="*/ 159798 h 1226598"/>
              <a:gd name="connsiteX2" fmla="*/ 5150250 w 5150250"/>
              <a:gd name="connsiteY2" fmla="*/ 1226598 h 1226598"/>
              <a:gd name="connsiteX3" fmla="*/ 3268925 w 5150250"/>
              <a:gd name="connsiteY3" fmla="*/ 876670 h 1226598"/>
              <a:gd name="connsiteX4" fmla="*/ 650751 w 5150250"/>
              <a:gd name="connsiteY4" fmla="*/ 898125 h 1226598"/>
              <a:gd name="connsiteX5" fmla="*/ 2681 w 5150250"/>
              <a:gd name="connsiteY5" fmla="*/ 0 h 1226598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3527 w 5435181"/>
              <a:gd name="connsiteY0" fmla="*/ 0 h 1324252"/>
              <a:gd name="connsiteX1" fmla="*/ 5151096 w 5435181"/>
              <a:gd name="connsiteY1" fmla="*/ 159798 h 1324252"/>
              <a:gd name="connsiteX2" fmla="*/ 5435181 w 5435181"/>
              <a:gd name="connsiteY2" fmla="*/ 1324252 h 1324252"/>
              <a:gd name="connsiteX3" fmla="*/ 3269771 w 5435181"/>
              <a:gd name="connsiteY3" fmla="*/ 876670 h 1324252"/>
              <a:gd name="connsiteX4" fmla="*/ 651597 w 5435181"/>
              <a:gd name="connsiteY4" fmla="*/ 898125 h 1324252"/>
              <a:gd name="connsiteX5" fmla="*/ 3527 w 5435181"/>
              <a:gd name="connsiteY5" fmla="*/ 0 h 1324252"/>
              <a:gd name="connsiteX0" fmla="*/ 3527 w 5435181"/>
              <a:gd name="connsiteY0" fmla="*/ 0 h 1324252"/>
              <a:gd name="connsiteX1" fmla="*/ 5151096 w 5435181"/>
              <a:gd name="connsiteY1" fmla="*/ 159798 h 1324252"/>
              <a:gd name="connsiteX2" fmla="*/ 5435181 w 5435181"/>
              <a:gd name="connsiteY2" fmla="*/ 1324252 h 1324252"/>
              <a:gd name="connsiteX3" fmla="*/ 3269771 w 5435181"/>
              <a:gd name="connsiteY3" fmla="*/ 876670 h 1324252"/>
              <a:gd name="connsiteX4" fmla="*/ 651597 w 5435181"/>
              <a:gd name="connsiteY4" fmla="*/ 898125 h 1324252"/>
              <a:gd name="connsiteX5" fmla="*/ 3527 w 5435181"/>
              <a:gd name="connsiteY5" fmla="*/ 0 h 1324252"/>
              <a:gd name="connsiteX0" fmla="*/ 14954 w 5446608"/>
              <a:gd name="connsiteY0" fmla="*/ 0 h 1324252"/>
              <a:gd name="connsiteX1" fmla="*/ 5162523 w 5446608"/>
              <a:gd name="connsiteY1" fmla="*/ 159798 h 1324252"/>
              <a:gd name="connsiteX2" fmla="*/ 5446608 w 5446608"/>
              <a:gd name="connsiteY2" fmla="*/ 1324252 h 1324252"/>
              <a:gd name="connsiteX3" fmla="*/ 3281198 w 5446608"/>
              <a:gd name="connsiteY3" fmla="*/ 876670 h 1324252"/>
              <a:gd name="connsiteX4" fmla="*/ 663024 w 5446608"/>
              <a:gd name="connsiteY4" fmla="*/ 898125 h 1324252"/>
              <a:gd name="connsiteX5" fmla="*/ 14954 w 5446608"/>
              <a:gd name="connsiteY5" fmla="*/ 0 h 1324252"/>
              <a:gd name="connsiteX0" fmla="*/ 14954 w 5446608"/>
              <a:gd name="connsiteY0" fmla="*/ 0 h 1324252"/>
              <a:gd name="connsiteX1" fmla="*/ 5162523 w 5446608"/>
              <a:gd name="connsiteY1" fmla="*/ 159798 h 1324252"/>
              <a:gd name="connsiteX2" fmla="*/ 5446608 w 5446608"/>
              <a:gd name="connsiteY2" fmla="*/ 1324252 h 1324252"/>
              <a:gd name="connsiteX3" fmla="*/ 3281198 w 5446608"/>
              <a:gd name="connsiteY3" fmla="*/ 876670 h 1324252"/>
              <a:gd name="connsiteX4" fmla="*/ 663024 w 5446608"/>
              <a:gd name="connsiteY4" fmla="*/ 898125 h 1324252"/>
              <a:gd name="connsiteX5" fmla="*/ 14954 w 5446608"/>
              <a:gd name="connsiteY5" fmla="*/ 0 h 1324252"/>
              <a:gd name="connsiteX0" fmla="*/ 14954 w 5162523"/>
              <a:gd name="connsiteY0" fmla="*/ 0 h 1292471"/>
              <a:gd name="connsiteX1" fmla="*/ 5162523 w 5162523"/>
              <a:gd name="connsiteY1" fmla="*/ 159798 h 1292471"/>
              <a:gd name="connsiteX2" fmla="*/ 4754365 w 5162523"/>
              <a:gd name="connsiteY2" fmla="*/ 1292471 h 1292471"/>
              <a:gd name="connsiteX3" fmla="*/ 3281198 w 5162523"/>
              <a:gd name="connsiteY3" fmla="*/ 876670 h 1292471"/>
              <a:gd name="connsiteX4" fmla="*/ 663024 w 5162523"/>
              <a:gd name="connsiteY4" fmla="*/ 898125 h 1292471"/>
              <a:gd name="connsiteX5" fmla="*/ 14954 w 5162523"/>
              <a:gd name="connsiteY5" fmla="*/ 0 h 1292471"/>
              <a:gd name="connsiteX0" fmla="*/ 14954 w 4754365"/>
              <a:gd name="connsiteY0" fmla="*/ 0 h 1292471"/>
              <a:gd name="connsiteX1" fmla="*/ 4733991 w 4754365"/>
              <a:gd name="connsiteY1" fmla="*/ 612669 h 1292471"/>
              <a:gd name="connsiteX2" fmla="*/ 4754365 w 4754365"/>
              <a:gd name="connsiteY2" fmla="*/ 1292471 h 1292471"/>
              <a:gd name="connsiteX3" fmla="*/ 3281198 w 4754365"/>
              <a:gd name="connsiteY3" fmla="*/ 876670 h 1292471"/>
              <a:gd name="connsiteX4" fmla="*/ 663024 w 4754365"/>
              <a:gd name="connsiteY4" fmla="*/ 898125 h 1292471"/>
              <a:gd name="connsiteX5" fmla="*/ 14954 w 4754365"/>
              <a:gd name="connsiteY5" fmla="*/ 0 h 1292471"/>
              <a:gd name="connsiteX0" fmla="*/ 2070 w 5038157"/>
              <a:gd name="connsiteY0" fmla="*/ 0 h 720424"/>
              <a:gd name="connsiteX1" fmla="*/ 5017783 w 5038157"/>
              <a:gd name="connsiteY1" fmla="*/ 40622 h 720424"/>
              <a:gd name="connsiteX2" fmla="*/ 5038157 w 5038157"/>
              <a:gd name="connsiteY2" fmla="*/ 720424 h 720424"/>
              <a:gd name="connsiteX3" fmla="*/ 3564990 w 5038157"/>
              <a:gd name="connsiteY3" fmla="*/ 304623 h 720424"/>
              <a:gd name="connsiteX4" fmla="*/ 946816 w 5038157"/>
              <a:gd name="connsiteY4" fmla="*/ 326078 h 720424"/>
              <a:gd name="connsiteX5" fmla="*/ 2070 w 5038157"/>
              <a:gd name="connsiteY5" fmla="*/ 0 h 720424"/>
              <a:gd name="connsiteX0" fmla="*/ 2070 w 5038157"/>
              <a:gd name="connsiteY0" fmla="*/ 7049 h 727473"/>
              <a:gd name="connsiteX1" fmla="*/ 4984819 w 5038157"/>
              <a:gd name="connsiteY1" fmla="*/ 0 h 727473"/>
              <a:gd name="connsiteX2" fmla="*/ 5038157 w 5038157"/>
              <a:gd name="connsiteY2" fmla="*/ 727473 h 727473"/>
              <a:gd name="connsiteX3" fmla="*/ 3564990 w 5038157"/>
              <a:gd name="connsiteY3" fmla="*/ 311672 h 727473"/>
              <a:gd name="connsiteX4" fmla="*/ 946816 w 5038157"/>
              <a:gd name="connsiteY4" fmla="*/ 333127 h 727473"/>
              <a:gd name="connsiteX5" fmla="*/ 2070 w 503815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944746 w 5036087"/>
              <a:gd name="connsiteY4" fmla="*/ 333127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37812"/>
              <a:gd name="connsiteX1" fmla="*/ 4982749 w 5036087"/>
              <a:gd name="connsiteY1" fmla="*/ 0 h 737812"/>
              <a:gd name="connsiteX2" fmla="*/ 5036087 w 5036087"/>
              <a:gd name="connsiteY2" fmla="*/ 727473 h 737812"/>
              <a:gd name="connsiteX3" fmla="*/ 3810151 w 5036087"/>
              <a:gd name="connsiteY3" fmla="*/ 383178 h 737812"/>
              <a:gd name="connsiteX4" fmla="*/ 1752364 w 5036087"/>
              <a:gd name="connsiteY4" fmla="*/ 460249 h 737812"/>
              <a:gd name="connsiteX5" fmla="*/ 0 w 5036087"/>
              <a:gd name="connsiteY5" fmla="*/ 7049 h 737812"/>
              <a:gd name="connsiteX0" fmla="*/ 0 w 5036087"/>
              <a:gd name="connsiteY0" fmla="*/ 7049 h 737812"/>
              <a:gd name="connsiteX1" fmla="*/ 4982749 w 5036087"/>
              <a:gd name="connsiteY1" fmla="*/ 0 h 737812"/>
              <a:gd name="connsiteX2" fmla="*/ 5036087 w 5036087"/>
              <a:gd name="connsiteY2" fmla="*/ 727473 h 737812"/>
              <a:gd name="connsiteX3" fmla="*/ 3810151 w 5036087"/>
              <a:gd name="connsiteY3" fmla="*/ 383178 h 737812"/>
              <a:gd name="connsiteX4" fmla="*/ 1752364 w 5036087"/>
              <a:gd name="connsiteY4" fmla="*/ 460249 h 737812"/>
              <a:gd name="connsiteX5" fmla="*/ 0 w 5036087"/>
              <a:gd name="connsiteY5" fmla="*/ 7049 h 737812"/>
              <a:gd name="connsiteX0" fmla="*/ 0 w 5036087"/>
              <a:gd name="connsiteY0" fmla="*/ 7049 h 736162"/>
              <a:gd name="connsiteX1" fmla="*/ 4982749 w 5036087"/>
              <a:gd name="connsiteY1" fmla="*/ 0 h 736162"/>
              <a:gd name="connsiteX2" fmla="*/ 5036087 w 5036087"/>
              <a:gd name="connsiteY2" fmla="*/ 727473 h 736162"/>
              <a:gd name="connsiteX3" fmla="*/ 3810151 w 5036087"/>
              <a:gd name="connsiteY3" fmla="*/ 383178 h 736162"/>
              <a:gd name="connsiteX4" fmla="*/ 1752364 w 5036087"/>
              <a:gd name="connsiteY4" fmla="*/ 460249 h 736162"/>
              <a:gd name="connsiteX5" fmla="*/ 0 w 5036087"/>
              <a:gd name="connsiteY5" fmla="*/ 7049 h 736162"/>
              <a:gd name="connsiteX0" fmla="*/ 0 w 5036087"/>
              <a:gd name="connsiteY0" fmla="*/ 7049 h 736162"/>
              <a:gd name="connsiteX1" fmla="*/ 4982749 w 5036087"/>
              <a:gd name="connsiteY1" fmla="*/ 0 h 736162"/>
              <a:gd name="connsiteX2" fmla="*/ 5036087 w 5036087"/>
              <a:gd name="connsiteY2" fmla="*/ 727473 h 736162"/>
              <a:gd name="connsiteX3" fmla="*/ 3999694 w 5036087"/>
              <a:gd name="connsiteY3" fmla="*/ 383178 h 736162"/>
              <a:gd name="connsiteX4" fmla="*/ 1752364 w 5036087"/>
              <a:gd name="connsiteY4" fmla="*/ 460249 h 736162"/>
              <a:gd name="connsiteX5" fmla="*/ 0 w 5036087"/>
              <a:gd name="connsiteY5" fmla="*/ 7049 h 736162"/>
              <a:gd name="connsiteX0" fmla="*/ 0 w 5036087"/>
              <a:gd name="connsiteY0" fmla="*/ 7049 h 736677"/>
              <a:gd name="connsiteX1" fmla="*/ 4982749 w 5036087"/>
              <a:gd name="connsiteY1" fmla="*/ 0 h 736677"/>
              <a:gd name="connsiteX2" fmla="*/ 5036087 w 5036087"/>
              <a:gd name="connsiteY2" fmla="*/ 727473 h 736677"/>
              <a:gd name="connsiteX3" fmla="*/ 4255165 w 5036087"/>
              <a:gd name="connsiteY3" fmla="*/ 399069 h 736677"/>
              <a:gd name="connsiteX4" fmla="*/ 1752364 w 5036087"/>
              <a:gd name="connsiteY4" fmla="*/ 460249 h 736677"/>
              <a:gd name="connsiteX5" fmla="*/ 0 w 5036087"/>
              <a:gd name="connsiteY5" fmla="*/ 7049 h 736677"/>
              <a:gd name="connsiteX0" fmla="*/ 0 w 5036087"/>
              <a:gd name="connsiteY0" fmla="*/ 22939 h 752567"/>
              <a:gd name="connsiteX1" fmla="*/ 5032195 w 5036087"/>
              <a:gd name="connsiteY1" fmla="*/ 0 h 752567"/>
              <a:gd name="connsiteX2" fmla="*/ 5036087 w 5036087"/>
              <a:gd name="connsiteY2" fmla="*/ 743363 h 752567"/>
              <a:gd name="connsiteX3" fmla="*/ 4255165 w 5036087"/>
              <a:gd name="connsiteY3" fmla="*/ 414959 h 752567"/>
              <a:gd name="connsiteX4" fmla="*/ 1752364 w 5036087"/>
              <a:gd name="connsiteY4" fmla="*/ 476139 h 752567"/>
              <a:gd name="connsiteX5" fmla="*/ 0 w 5036087"/>
              <a:gd name="connsiteY5" fmla="*/ 22939 h 752567"/>
              <a:gd name="connsiteX0" fmla="*/ 0 w 5036087"/>
              <a:gd name="connsiteY0" fmla="*/ 22939 h 752567"/>
              <a:gd name="connsiteX1" fmla="*/ 5032195 w 5036087"/>
              <a:gd name="connsiteY1" fmla="*/ 0 h 752567"/>
              <a:gd name="connsiteX2" fmla="*/ 5036087 w 5036087"/>
              <a:gd name="connsiteY2" fmla="*/ 743363 h 752567"/>
              <a:gd name="connsiteX3" fmla="*/ 4255165 w 5036087"/>
              <a:gd name="connsiteY3" fmla="*/ 414959 h 752567"/>
              <a:gd name="connsiteX4" fmla="*/ 2164415 w 5036087"/>
              <a:gd name="connsiteY4" fmla="*/ 507920 h 752567"/>
              <a:gd name="connsiteX5" fmla="*/ 0 w 5036087"/>
              <a:gd name="connsiteY5" fmla="*/ 22939 h 752567"/>
              <a:gd name="connsiteX0" fmla="*/ 0 w 4698206"/>
              <a:gd name="connsiteY0" fmla="*/ 38830 h 752567"/>
              <a:gd name="connsiteX1" fmla="*/ 4694314 w 4698206"/>
              <a:gd name="connsiteY1" fmla="*/ 0 h 752567"/>
              <a:gd name="connsiteX2" fmla="*/ 4698206 w 4698206"/>
              <a:gd name="connsiteY2" fmla="*/ 743363 h 752567"/>
              <a:gd name="connsiteX3" fmla="*/ 3917284 w 4698206"/>
              <a:gd name="connsiteY3" fmla="*/ 414959 h 752567"/>
              <a:gd name="connsiteX4" fmla="*/ 1826534 w 4698206"/>
              <a:gd name="connsiteY4" fmla="*/ 507920 h 752567"/>
              <a:gd name="connsiteX5" fmla="*/ 0 w 4698206"/>
              <a:gd name="connsiteY5" fmla="*/ 38830 h 752567"/>
              <a:gd name="connsiteX0" fmla="*/ 72 w 4698278"/>
              <a:gd name="connsiteY0" fmla="*/ 40294 h 754031"/>
              <a:gd name="connsiteX1" fmla="*/ 4694386 w 4698278"/>
              <a:gd name="connsiteY1" fmla="*/ 1464 h 754031"/>
              <a:gd name="connsiteX2" fmla="*/ 4698278 w 4698278"/>
              <a:gd name="connsiteY2" fmla="*/ 744827 h 754031"/>
              <a:gd name="connsiteX3" fmla="*/ 3917356 w 4698278"/>
              <a:gd name="connsiteY3" fmla="*/ 416423 h 754031"/>
              <a:gd name="connsiteX4" fmla="*/ 1826606 w 4698278"/>
              <a:gd name="connsiteY4" fmla="*/ 509384 h 754031"/>
              <a:gd name="connsiteX5" fmla="*/ 72 w 4698278"/>
              <a:gd name="connsiteY5" fmla="*/ 40294 h 754031"/>
              <a:gd name="connsiteX0" fmla="*/ 74 w 4681798"/>
              <a:gd name="connsiteY0" fmla="*/ 31548 h 769120"/>
              <a:gd name="connsiteX1" fmla="*/ 4677906 w 4681798"/>
              <a:gd name="connsiteY1" fmla="*/ 16553 h 769120"/>
              <a:gd name="connsiteX2" fmla="*/ 4681798 w 4681798"/>
              <a:gd name="connsiteY2" fmla="*/ 759916 h 769120"/>
              <a:gd name="connsiteX3" fmla="*/ 3900876 w 4681798"/>
              <a:gd name="connsiteY3" fmla="*/ 431512 h 769120"/>
              <a:gd name="connsiteX4" fmla="*/ 1810126 w 4681798"/>
              <a:gd name="connsiteY4" fmla="*/ 524473 h 769120"/>
              <a:gd name="connsiteX5" fmla="*/ 74 w 4681798"/>
              <a:gd name="connsiteY5" fmla="*/ 31548 h 76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798" h="769120">
                <a:moveTo>
                  <a:pt x="74" y="31548"/>
                </a:moveTo>
                <a:cubicBezTo>
                  <a:pt x="-17426" y="-37010"/>
                  <a:pt x="3113135" y="29496"/>
                  <a:pt x="4677906" y="16553"/>
                </a:cubicBezTo>
                <a:cubicBezTo>
                  <a:pt x="4679203" y="264341"/>
                  <a:pt x="4680501" y="512128"/>
                  <a:pt x="4681798" y="759916"/>
                </a:cubicBezTo>
                <a:cubicBezTo>
                  <a:pt x="4527951" y="816487"/>
                  <a:pt x="4557496" y="600613"/>
                  <a:pt x="3900876" y="431512"/>
                </a:cubicBezTo>
                <a:cubicBezTo>
                  <a:pt x="3180238" y="277485"/>
                  <a:pt x="2298072" y="464467"/>
                  <a:pt x="1810126" y="524473"/>
                </a:cubicBezTo>
                <a:cubicBezTo>
                  <a:pt x="1286908" y="571849"/>
                  <a:pt x="245394" y="357109"/>
                  <a:pt x="74" y="31548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1289" y="1295400"/>
            <a:ext cx="88503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41289" y="6400800"/>
            <a:ext cx="8866187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41289" y="60326"/>
            <a:ext cx="885983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41482-8A99-47BA-B8E3-DE88990AE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635" y="6471363"/>
            <a:ext cx="494096" cy="3160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476B5D-A7A2-4366-B168-475D25C47E24}"/>
              </a:ext>
            </a:extLst>
          </p:cNvPr>
          <p:cNvSpPr/>
          <p:nvPr userDrawn="1"/>
        </p:nvSpPr>
        <p:spPr bwMode="gray">
          <a:xfrm>
            <a:off x="-352732" y="0"/>
            <a:ext cx="2743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0263E-91FB-49E6-B454-CAC464B63D13}"/>
              </a:ext>
            </a:extLst>
          </p:cNvPr>
          <p:cNvSpPr/>
          <p:nvPr userDrawn="1"/>
        </p:nvSpPr>
        <p:spPr bwMode="gray">
          <a:xfrm>
            <a:off x="-352732" y="318586"/>
            <a:ext cx="274320" cy="27432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BF2E0-378A-498B-9865-C802078D36B0}"/>
              </a:ext>
            </a:extLst>
          </p:cNvPr>
          <p:cNvSpPr/>
          <p:nvPr userDrawn="1"/>
        </p:nvSpPr>
        <p:spPr bwMode="gray">
          <a:xfrm>
            <a:off x="-352732" y="637172"/>
            <a:ext cx="274320" cy="274320"/>
          </a:xfrm>
          <a:prstGeom prst="rect">
            <a:avLst/>
          </a:prstGeom>
          <a:solidFill>
            <a:srgbClr val="00847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AD706-5D4C-4B50-AB80-4D8540BF57D7}"/>
              </a:ext>
            </a:extLst>
          </p:cNvPr>
          <p:cNvSpPr/>
          <p:nvPr userDrawn="1"/>
        </p:nvSpPr>
        <p:spPr bwMode="gray">
          <a:xfrm>
            <a:off x="-352732" y="1274344"/>
            <a:ext cx="274320" cy="2743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112 – 48 – 160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A0551-BA10-4DDA-8DEB-7D703AD8B777}"/>
              </a:ext>
            </a:extLst>
          </p:cNvPr>
          <p:cNvSpPr/>
          <p:nvPr userDrawn="1"/>
        </p:nvSpPr>
        <p:spPr bwMode="gray">
          <a:xfrm>
            <a:off x="-352732" y="1592930"/>
            <a:ext cx="274320" cy="274320"/>
          </a:xfrm>
          <a:prstGeom prst="rect">
            <a:avLst/>
          </a:prstGeom>
          <a:solidFill>
            <a:srgbClr val="092D74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9- 45- 116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2E04-7265-46C7-8FFA-FD9E403C325A}"/>
              </a:ext>
            </a:extLst>
          </p:cNvPr>
          <p:cNvSpPr/>
          <p:nvPr userDrawn="1"/>
        </p:nvSpPr>
        <p:spPr bwMode="gray">
          <a:xfrm>
            <a:off x="-352732" y="955758"/>
            <a:ext cx="274320" cy="274320"/>
          </a:xfrm>
          <a:prstGeom prst="rect">
            <a:avLst/>
          </a:prstGeom>
          <a:solidFill>
            <a:srgbClr val="6EC8F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DA099-072C-4556-978B-778C649EA4CD}"/>
              </a:ext>
            </a:extLst>
          </p:cNvPr>
          <p:cNvSpPr/>
          <p:nvPr userDrawn="1"/>
        </p:nvSpPr>
        <p:spPr bwMode="gray">
          <a:xfrm>
            <a:off x="-351773" y="1911516"/>
            <a:ext cx="274320" cy="274320"/>
          </a:xfrm>
          <a:prstGeom prst="rect">
            <a:avLst/>
          </a:prstGeom>
          <a:solidFill>
            <a:srgbClr val="3BBFAD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59 – 191- 173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99537-F559-42E2-8958-EB3DD6CCF056}"/>
              </a:ext>
            </a:extLst>
          </p:cNvPr>
          <p:cNvSpPr/>
          <p:nvPr userDrawn="1"/>
        </p:nvSpPr>
        <p:spPr bwMode="gray">
          <a:xfrm>
            <a:off x="-352732" y="2230102"/>
            <a:ext cx="274320" cy="27432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0 – 160 – 223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2F75BB-926B-4E6D-9405-50C0552FA761}"/>
              </a:ext>
            </a:extLst>
          </p:cNvPr>
          <p:cNvSpPr/>
          <p:nvPr userDrawn="1"/>
        </p:nvSpPr>
        <p:spPr bwMode="gray">
          <a:xfrm>
            <a:off x="-352732" y="2548688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91- 155 - 213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8BB23-D161-4FBE-AF3F-A3B933E7E599}"/>
              </a:ext>
            </a:extLst>
          </p:cNvPr>
          <p:cNvSpPr/>
          <p:nvPr userDrawn="1"/>
        </p:nvSpPr>
        <p:spPr bwMode="gray">
          <a:xfrm>
            <a:off x="-352732" y="2867274"/>
            <a:ext cx="274320" cy="2743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68 – 114 - 196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D2D2F8-D2EC-4F3C-899C-9615FD39E820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41960" y="4003"/>
            <a:ext cx="0" cy="1226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6A3D55-B4EB-4232-91EE-0AD11E9C305F}"/>
              </a:ext>
            </a:extLst>
          </p:cNvPr>
          <p:cNvSpPr txBox="1"/>
          <p:nvPr userDrawn="1"/>
        </p:nvSpPr>
        <p:spPr>
          <a:xfrm rot="16200000">
            <a:off x="-1199976" y="477177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Port Colors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21D8AF-7F81-4370-B09C-DB8AB3F53356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41960" y="1311385"/>
            <a:ext cx="0" cy="1830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1C541E-EA3F-4500-A187-84A8611E02D3}"/>
              </a:ext>
            </a:extLst>
          </p:cNvPr>
          <p:cNvSpPr txBox="1"/>
          <p:nvPr userDrawn="1"/>
        </p:nvSpPr>
        <p:spPr>
          <a:xfrm rot="16200000">
            <a:off x="-1551048" y="2135631"/>
            <a:ext cx="161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Presentation Colors</a:t>
            </a:r>
          </a:p>
        </p:txBody>
      </p:sp>
    </p:spTree>
    <p:extLst>
      <p:ext uri="{BB962C8B-B14F-4D97-AF65-F5344CB8AC3E}">
        <p14:creationId xmlns:p14="http://schemas.microsoft.com/office/powerpoint/2010/main" val="6661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28588" indent="-128588" algn="l" defTabSz="1378744" rtl="0" eaLnBrk="1" fontAlgn="base" hangingPunct="1">
        <a:spcBef>
          <a:spcPct val="7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1pPr>
      <a:lvl2pPr marL="257175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/>
        <a:buChar char="–"/>
        <a:defRPr sz="1050" b="0">
          <a:solidFill>
            <a:srgbClr val="53565A"/>
          </a:solidFill>
          <a:latin typeface="+mn-lt"/>
          <a:ea typeface="+mn-ea"/>
          <a:cs typeface="+mn-cs"/>
        </a:defRPr>
      </a:lvl2pPr>
      <a:lvl3pPr marL="385763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Wingdings" panose="05000000000000000000" pitchFamily="2" charset="2"/>
        <a:buChar char=""/>
        <a:defRPr sz="1050" b="0">
          <a:solidFill>
            <a:srgbClr val="53565A"/>
          </a:solidFill>
          <a:latin typeface="+mn-lt"/>
          <a:ea typeface="+mn-ea"/>
          <a:cs typeface="+mn-cs"/>
        </a:defRPr>
      </a:lvl3pPr>
      <a:lvl4pPr marL="514350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 panose="020B0604020202020204" pitchFamily="34" charset="0"/>
        <a:buChar char="○"/>
        <a:defRPr sz="1050" b="0">
          <a:solidFill>
            <a:srgbClr val="53565A"/>
          </a:solidFill>
          <a:latin typeface="+mn-lt"/>
          <a:ea typeface="+mn-ea"/>
          <a:cs typeface="+mn-cs"/>
        </a:defRPr>
      </a:lvl4pPr>
      <a:lvl5pPr marL="642938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5pPr>
      <a:lvl6pPr marL="771525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/>
        <a:buChar char="–"/>
        <a:defRPr sz="1050" b="0">
          <a:solidFill>
            <a:srgbClr val="53565A"/>
          </a:solidFill>
          <a:latin typeface="+mn-lt"/>
          <a:ea typeface="+mn-ea"/>
          <a:cs typeface="+mn-cs"/>
        </a:defRPr>
      </a:lvl6pPr>
      <a:lvl7pPr marL="900113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Wingdings" panose="05000000000000000000" pitchFamily="2" charset="2"/>
        <a:buChar char=""/>
        <a:defRPr sz="1050" b="0">
          <a:solidFill>
            <a:srgbClr val="53565A"/>
          </a:solidFill>
          <a:latin typeface="+mn-lt"/>
          <a:ea typeface="+mn-ea"/>
          <a:cs typeface="+mn-cs"/>
        </a:defRPr>
      </a:lvl7pPr>
      <a:lvl8pPr marL="1028700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 panose="020B0604020202020204" pitchFamily="34" charset="0"/>
        <a:buChar char="○"/>
        <a:defRPr sz="1050" b="0">
          <a:solidFill>
            <a:srgbClr val="53565A"/>
          </a:solidFill>
          <a:latin typeface="+mn-lt"/>
          <a:ea typeface="+mn-ea"/>
          <a:cs typeface="+mn-cs"/>
        </a:defRPr>
      </a:lvl8pPr>
      <a:lvl9pPr marL="1157288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41289" y="457200"/>
            <a:ext cx="8866187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1289" y="1295400"/>
            <a:ext cx="88503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41289" y="6400800"/>
            <a:ext cx="8866187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41289" y="60326"/>
            <a:ext cx="885983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28588" indent="-128588" algn="l" defTabSz="1378744" rtl="0" eaLnBrk="1" fontAlgn="base" hangingPunct="1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1pPr>
      <a:lvl2pPr marL="257175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050" b="0">
          <a:solidFill>
            <a:srgbClr val="53565A"/>
          </a:solidFill>
          <a:latin typeface="+mn-lt"/>
          <a:ea typeface="+mn-ea"/>
          <a:cs typeface="+mn-cs"/>
        </a:defRPr>
      </a:lvl2pPr>
      <a:lvl3pPr marL="385763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Wingdings" panose="05000000000000000000" pitchFamily="2" charset="2"/>
        <a:buChar char=""/>
        <a:defRPr sz="1050" b="0">
          <a:solidFill>
            <a:srgbClr val="53565A"/>
          </a:solidFill>
          <a:latin typeface="+mn-lt"/>
          <a:ea typeface="+mn-ea"/>
          <a:cs typeface="+mn-cs"/>
        </a:defRPr>
      </a:lvl3pPr>
      <a:lvl4pPr marL="514350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anose="020B0604020202020204" pitchFamily="34" charset="0"/>
        <a:buChar char="○"/>
        <a:defRPr sz="1050" b="0">
          <a:solidFill>
            <a:srgbClr val="53565A"/>
          </a:solidFill>
          <a:latin typeface="+mn-lt"/>
          <a:ea typeface="+mn-ea"/>
          <a:cs typeface="+mn-cs"/>
        </a:defRPr>
      </a:lvl4pPr>
      <a:lvl5pPr marL="642938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5pPr>
      <a:lvl6pPr marL="771525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050" b="0">
          <a:solidFill>
            <a:srgbClr val="53565A"/>
          </a:solidFill>
          <a:latin typeface="+mn-lt"/>
          <a:ea typeface="+mn-ea"/>
          <a:cs typeface="+mn-cs"/>
        </a:defRPr>
      </a:lvl6pPr>
      <a:lvl7pPr marL="900113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Wingdings" panose="05000000000000000000" pitchFamily="2" charset="2"/>
        <a:buChar char=""/>
        <a:defRPr sz="1050" b="0">
          <a:solidFill>
            <a:srgbClr val="53565A"/>
          </a:solidFill>
          <a:latin typeface="+mn-lt"/>
          <a:ea typeface="+mn-ea"/>
          <a:cs typeface="+mn-cs"/>
        </a:defRPr>
      </a:lvl7pPr>
      <a:lvl8pPr marL="1028700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anose="020B0604020202020204" pitchFamily="34" charset="0"/>
        <a:buChar char="○"/>
        <a:defRPr sz="1050" b="0">
          <a:solidFill>
            <a:srgbClr val="53565A"/>
          </a:solidFill>
          <a:latin typeface="+mn-lt"/>
          <a:ea typeface="+mn-ea"/>
          <a:cs typeface="+mn-cs"/>
        </a:defRPr>
      </a:lvl8pPr>
      <a:lvl9pPr marL="1157288" indent="-128588" algn="l" defTabSz="1378744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05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42288"/>
          </a:xfrm>
          <a:custGeom>
            <a:avLst/>
            <a:gdLst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0 w 9144000"/>
              <a:gd name="connsiteY3" fmla="*/ 762000 h 762000"/>
              <a:gd name="connsiteX4" fmla="*/ 0 w 9144000"/>
              <a:gd name="connsiteY4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6169981 w 9144000"/>
              <a:gd name="connsiteY3" fmla="*/ 488272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6169981 w 9144000"/>
              <a:gd name="connsiteY3" fmla="*/ 488272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962211"/>
              <a:gd name="connsiteX1" fmla="*/ 9144000 w 9144000"/>
              <a:gd name="connsiteY1" fmla="*/ 0 h 962211"/>
              <a:gd name="connsiteX2" fmla="*/ 9144000 w 9144000"/>
              <a:gd name="connsiteY2" fmla="*/ 762000 h 962211"/>
              <a:gd name="connsiteX3" fmla="*/ 6169981 w 9144000"/>
              <a:gd name="connsiteY3" fmla="*/ 488272 h 962211"/>
              <a:gd name="connsiteX4" fmla="*/ 0 w 9144000"/>
              <a:gd name="connsiteY4" fmla="*/ 762000 h 962211"/>
              <a:gd name="connsiteX5" fmla="*/ 0 w 9144000"/>
              <a:gd name="connsiteY5" fmla="*/ 0 h 962211"/>
              <a:gd name="connsiteX0" fmla="*/ 0 w 9144000"/>
              <a:gd name="connsiteY0" fmla="*/ 0 h 1099038"/>
              <a:gd name="connsiteX1" fmla="*/ 9144000 w 9144000"/>
              <a:gd name="connsiteY1" fmla="*/ 0 h 1099038"/>
              <a:gd name="connsiteX2" fmla="*/ 9144000 w 9144000"/>
              <a:gd name="connsiteY2" fmla="*/ 762000 h 1099038"/>
              <a:gd name="connsiteX3" fmla="*/ 5939161 w 9144000"/>
              <a:gd name="connsiteY3" fmla="*/ 683580 h 1099038"/>
              <a:gd name="connsiteX4" fmla="*/ 0 w 9144000"/>
              <a:gd name="connsiteY4" fmla="*/ 762000 h 1099038"/>
              <a:gd name="connsiteX5" fmla="*/ 0 w 9144000"/>
              <a:gd name="connsiteY5" fmla="*/ 0 h 1099038"/>
              <a:gd name="connsiteX0" fmla="*/ 0 w 9144000"/>
              <a:gd name="connsiteY0" fmla="*/ 0 h 1055638"/>
              <a:gd name="connsiteX1" fmla="*/ 9144000 w 9144000"/>
              <a:gd name="connsiteY1" fmla="*/ 0 h 1055638"/>
              <a:gd name="connsiteX2" fmla="*/ 9144000 w 9144000"/>
              <a:gd name="connsiteY2" fmla="*/ 762000 h 1055638"/>
              <a:gd name="connsiteX3" fmla="*/ 5939161 w 9144000"/>
              <a:gd name="connsiteY3" fmla="*/ 683580 h 1055638"/>
              <a:gd name="connsiteX4" fmla="*/ 0 w 9144000"/>
              <a:gd name="connsiteY4" fmla="*/ 762000 h 1055638"/>
              <a:gd name="connsiteX5" fmla="*/ 0 w 9144000"/>
              <a:gd name="connsiteY5" fmla="*/ 0 h 1055638"/>
              <a:gd name="connsiteX0" fmla="*/ 0 w 9144000"/>
              <a:gd name="connsiteY0" fmla="*/ 0 h 1055638"/>
              <a:gd name="connsiteX1" fmla="*/ 9144000 w 9144000"/>
              <a:gd name="connsiteY1" fmla="*/ 0 h 1055638"/>
              <a:gd name="connsiteX2" fmla="*/ 9144000 w 9144000"/>
              <a:gd name="connsiteY2" fmla="*/ 762000 h 1055638"/>
              <a:gd name="connsiteX3" fmla="*/ 5939161 w 9144000"/>
              <a:gd name="connsiteY3" fmla="*/ 683580 h 1055638"/>
              <a:gd name="connsiteX4" fmla="*/ 0 w 9144000"/>
              <a:gd name="connsiteY4" fmla="*/ 762000 h 1055638"/>
              <a:gd name="connsiteX5" fmla="*/ 0 w 9144000"/>
              <a:gd name="connsiteY5" fmla="*/ 0 h 1055638"/>
              <a:gd name="connsiteX0" fmla="*/ 0 w 9144000"/>
              <a:gd name="connsiteY0" fmla="*/ 0 h 938516"/>
              <a:gd name="connsiteX1" fmla="*/ 9144000 w 9144000"/>
              <a:gd name="connsiteY1" fmla="*/ 0 h 938516"/>
              <a:gd name="connsiteX2" fmla="*/ 9144000 w 9144000"/>
              <a:gd name="connsiteY2" fmla="*/ 762000 h 938516"/>
              <a:gd name="connsiteX3" fmla="*/ 5939161 w 9144000"/>
              <a:gd name="connsiteY3" fmla="*/ 683580 h 938516"/>
              <a:gd name="connsiteX4" fmla="*/ 0 w 9144000"/>
              <a:gd name="connsiteY4" fmla="*/ 762000 h 938516"/>
              <a:gd name="connsiteX5" fmla="*/ 0 w 9144000"/>
              <a:gd name="connsiteY5" fmla="*/ 0 h 938516"/>
              <a:gd name="connsiteX0" fmla="*/ 0 w 9144000"/>
              <a:gd name="connsiteY0" fmla="*/ 0 h 938516"/>
              <a:gd name="connsiteX1" fmla="*/ 9144000 w 9144000"/>
              <a:gd name="connsiteY1" fmla="*/ 0 h 938516"/>
              <a:gd name="connsiteX2" fmla="*/ 9144000 w 9144000"/>
              <a:gd name="connsiteY2" fmla="*/ 762000 h 938516"/>
              <a:gd name="connsiteX3" fmla="*/ 5939161 w 9144000"/>
              <a:gd name="connsiteY3" fmla="*/ 683580 h 938516"/>
              <a:gd name="connsiteX4" fmla="*/ 0 w 9144000"/>
              <a:gd name="connsiteY4" fmla="*/ 762000 h 938516"/>
              <a:gd name="connsiteX5" fmla="*/ 0 w 9144000"/>
              <a:gd name="connsiteY5" fmla="*/ 0 h 938516"/>
              <a:gd name="connsiteX0" fmla="*/ 0 w 9144000"/>
              <a:gd name="connsiteY0" fmla="*/ 0 h 820088"/>
              <a:gd name="connsiteX1" fmla="*/ 9144000 w 9144000"/>
              <a:gd name="connsiteY1" fmla="*/ 0 h 820088"/>
              <a:gd name="connsiteX2" fmla="*/ 9144000 w 9144000"/>
              <a:gd name="connsiteY2" fmla="*/ 762000 h 820088"/>
              <a:gd name="connsiteX3" fmla="*/ 5939161 w 9144000"/>
              <a:gd name="connsiteY3" fmla="*/ 683580 h 820088"/>
              <a:gd name="connsiteX4" fmla="*/ 0 w 9144000"/>
              <a:gd name="connsiteY4" fmla="*/ 762000 h 820088"/>
              <a:gd name="connsiteX5" fmla="*/ 0 w 9144000"/>
              <a:gd name="connsiteY5" fmla="*/ 0 h 820088"/>
              <a:gd name="connsiteX0" fmla="*/ 0 w 9144000"/>
              <a:gd name="connsiteY0" fmla="*/ 0 h 820088"/>
              <a:gd name="connsiteX1" fmla="*/ 9144000 w 9144000"/>
              <a:gd name="connsiteY1" fmla="*/ 0 h 820088"/>
              <a:gd name="connsiteX2" fmla="*/ 9144000 w 9144000"/>
              <a:gd name="connsiteY2" fmla="*/ 762000 h 820088"/>
              <a:gd name="connsiteX3" fmla="*/ 5939161 w 9144000"/>
              <a:gd name="connsiteY3" fmla="*/ 683580 h 820088"/>
              <a:gd name="connsiteX4" fmla="*/ 0 w 9144000"/>
              <a:gd name="connsiteY4" fmla="*/ 762000 h 820088"/>
              <a:gd name="connsiteX5" fmla="*/ 0 w 9144000"/>
              <a:gd name="connsiteY5" fmla="*/ 0 h 820088"/>
              <a:gd name="connsiteX0" fmla="*/ 0 w 9144000"/>
              <a:gd name="connsiteY0" fmla="*/ 0 h 832233"/>
              <a:gd name="connsiteX1" fmla="*/ 9144000 w 9144000"/>
              <a:gd name="connsiteY1" fmla="*/ 0 h 832233"/>
              <a:gd name="connsiteX2" fmla="*/ 9144000 w 9144000"/>
              <a:gd name="connsiteY2" fmla="*/ 762000 h 832233"/>
              <a:gd name="connsiteX3" fmla="*/ 5939161 w 9144000"/>
              <a:gd name="connsiteY3" fmla="*/ 683580 h 832233"/>
              <a:gd name="connsiteX4" fmla="*/ 0 w 9144000"/>
              <a:gd name="connsiteY4" fmla="*/ 762000 h 832233"/>
              <a:gd name="connsiteX5" fmla="*/ 0 w 9144000"/>
              <a:gd name="connsiteY5" fmla="*/ 0 h 832233"/>
              <a:gd name="connsiteX0" fmla="*/ 0 w 9144000"/>
              <a:gd name="connsiteY0" fmla="*/ 0 h 793293"/>
              <a:gd name="connsiteX1" fmla="*/ 9144000 w 9144000"/>
              <a:gd name="connsiteY1" fmla="*/ 0 h 793293"/>
              <a:gd name="connsiteX2" fmla="*/ 9144000 w 9144000"/>
              <a:gd name="connsiteY2" fmla="*/ 762000 h 793293"/>
              <a:gd name="connsiteX3" fmla="*/ 5939161 w 9144000"/>
              <a:gd name="connsiteY3" fmla="*/ 683580 h 793293"/>
              <a:gd name="connsiteX4" fmla="*/ 0 w 9144000"/>
              <a:gd name="connsiteY4" fmla="*/ 762000 h 793293"/>
              <a:gd name="connsiteX5" fmla="*/ 0 w 9144000"/>
              <a:gd name="connsiteY5" fmla="*/ 0 h 793293"/>
              <a:gd name="connsiteX0" fmla="*/ 0 w 9144000"/>
              <a:gd name="connsiteY0" fmla="*/ 0 h 786308"/>
              <a:gd name="connsiteX1" fmla="*/ 9144000 w 9144000"/>
              <a:gd name="connsiteY1" fmla="*/ 0 h 786308"/>
              <a:gd name="connsiteX2" fmla="*/ 9144000 w 9144000"/>
              <a:gd name="connsiteY2" fmla="*/ 762000 h 786308"/>
              <a:gd name="connsiteX3" fmla="*/ 5939161 w 9144000"/>
              <a:gd name="connsiteY3" fmla="*/ 683580 h 786308"/>
              <a:gd name="connsiteX4" fmla="*/ 0 w 9144000"/>
              <a:gd name="connsiteY4" fmla="*/ 762000 h 786308"/>
              <a:gd name="connsiteX5" fmla="*/ 0 w 9144000"/>
              <a:gd name="connsiteY5" fmla="*/ 0 h 786308"/>
              <a:gd name="connsiteX0" fmla="*/ 0 w 9144000"/>
              <a:gd name="connsiteY0" fmla="*/ 0 h 799330"/>
              <a:gd name="connsiteX1" fmla="*/ 9144000 w 9144000"/>
              <a:gd name="connsiteY1" fmla="*/ 0 h 799330"/>
              <a:gd name="connsiteX2" fmla="*/ 9144000 w 9144000"/>
              <a:gd name="connsiteY2" fmla="*/ 762000 h 799330"/>
              <a:gd name="connsiteX3" fmla="*/ 5939161 w 9144000"/>
              <a:gd name="connsiteY3" fmla="*/ 683580 h 799330"/>
              <a:gd name="connsiteX4" fmla="*/ 0 w 9144000"/>
              <a:gd name="connsiteY4" fmla="*/ 762000 h 799330"/>
              <a:gd name="connsiteX5" fmla="*/ 0 w 9144000"/>
              <a:gd name="connsiteY5" fmla="*/ 0 h 799330"/>
              <a:gd name="connsiteX0" fmla="*/ 0 w 9144000"/>
              <a:gd name="connsiteY0" fmla="*/ 0 h 799330"/>
              <a:gd name="connsiteX1" fmla="*/ 9144000 w 9144000"/>
              <a:gd name="connsiteY1" fmla="*/ 0 h 799330"/>
              <a:gd name="connsiteX2" fmla="*/ 9144000 w 9144000"/>
              <a:gd name="connsiteY2" fmla="*/ 762000 h 799330"/>
              <a:gd name="connsiteX3" fmla="*/ 5939161 w 9144000"/>
              <a:gd name="connsiteY3" fmla="*/ 683580 h 799330"/>
              <a:gd name="connsiteX4" fmla="*/ 0 w 9144000"/>
              <a:gd name="connsiteY4" fmla="*/ 762000 h 799330"/>
              <a:gd name="connsiteX5" fmla="*/ 0 w 9144000"/>
              <a:gd name="connsiteY5" fmla="*/ 0 h 79933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  <a:gd name="connsiteX0" fmla="*/ 0 w 9144000"/>
              <a:gd name="connsiteY0" fmla="*/ 0 h 762000"/>
              <a:gd name="connsiteX1" fmla="*/ 9144000 w 9144000"/>
              <a:gd name="connsiteY1" fmla="*/ 0 h 762000"/>
              <a:gd name="connsiteX2" fmla="*/ 9144000 w 9144000"/>
              <a:gd name="connsiteY2" fmla="*/ 762000 h 762000"/>
              <a:gd name="connsiteX3" fmla="*/ 5948038 w 9144000"/>
              <a:gd name="connsiteY3" fmla="*/ 613526 h 762000"/>
              <a:gd name="connsiteX4" fmla="*/ 0 w 9144000"/>
              <a:gd name="connsiteY4" fmla="*/ 762000 h 762000"/>
              <a:gd name="connsiteX5" fmla="*/ 0 w 9144000"/>
              <a:gd name="connsiteY5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762000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374602" y="759534"/>
                  <a:pt x="8191130" y="487217"/>
                  <a:pt x="5948038" y="613526"/>
                </a:cubicBezTo>
                <a:cubicBezTo>
                  <a:pt x="2879324" y="856155"/>
                  <a:pt x="991339" y="494401"/>
                  <a:pt x="0" y="762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9" name="Rectangle 2"/>
          <p:cNvSpPr/>
          <p:nvPr userDrawn="1"/>
        </p:nvSpPr>
        <p:spPr bwMode="gray">
          <a:xfrm>
            <a:off x="4116772" y="-58722"/>
            <a:ext cx="5043503" cy="713063"/>
          </a:xfrm>
          <a:custGeom>
            <a:avLst/>
            <a:gdLst>
              <a:gd name="connsiteX0" fmla="*/ 0 w 4419600"/>
              <a:gd name="connsiteY0" fmla="*/ 0 h 1066800"/>
              <a:gd name="connsiteX1" fmla="*/ 4419600 w 4419600"/>
              <a:gd name="connsiteY1" fmla="*/ 0 h 1066800"/>
              <a:gd name="connsiteX2" fmla="*/ 4419600 w 4419600"/>
              <a:gd name="connsiteY2" fmla="*/ 1066800 h 1066800"/>
              <a:gd name="connsiteX3" fmla="*/ 0 w 4419600"/>
              <a:gd name="connsiteY3" fmla="*/ 1066800 h 1066800"/>
              <a:gd name="connsiteX4" fmla="*/ 0 w 4419600"/>
              <a:gd name="connsiteY4" fmla="*/ 0 h 1066800"/>
              <a:gd name="connsiteX0" fmla="*/ 79899 w 4499499"/>
              <a:gd name="connsiteY0" fmla="*/ 0 h 1066800"/>
              <a:gd name="connsiteX1" fmla="*/ 4499499 w 4499499"/>
              <a:gd name="connsiteY1" fmla="*/ 0 h 1066800"/>
              <a:gd name="connsiteX2" fmla="*/ 4499499 w 4499499"/>
              <a:gd name="connsiteY2" fmla="*/ 1066800 h 1066800"/>
              <a:gd name="connsiteX3" fmla="*/ 0 w 4499499"/>
              <a:gd name="connsiteY3" fmla="*/ 738327 h 1066800"/>
              <a:gd name="connsiteX4" fmla="*/ 79899 w 4499499"/>
              <a:gd name="connsiteY4" fmla="*/ 0 h 1066800"/>
              <a:gd name="connsiteX0" fmla="*/ 314566 w 4734166"/>
              <a:gd name="connsiteY0" fmla="*/ 0 h 1066800"/>
              <a:gd name="connsiteX1" fmla="*/ 4734166 w 4734166"/>
              <a:gd name="connsiteY1" fmla="*/ 0 h 1066800"/>
              <a:gd name="connsiteX2" fmla="*/ 4734166 w 4734166"/>
              <a:gd name="connsiteY2" fmla="*/ 1066800 h 1066800"/>
              <a:gd name="connsiteX3" fmla="*/ 234667 w 4734166"/>
              <a:gd name="connsiteY3" fmla="*/ 738327 h 1066800"/>
              <a:gd name="connsiteX4" fmla="*/ 314566 w 4734166"/>
              <a:gd name="connsiteY4" fmla="*/ 0 h 1066800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651597 w 5151096"/>
              <a:gd name="connsiteY3" fmla="*/ 898125 h 1226598"/>
              <a:gd name="connsiteX4" fmla="*/ 3527 w 5151096"/>
              <a:gd name="connsiteY4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3527 w 5151096"/>
              <a:gd name="connsiteY0" fmla="*/ 0 h 1226598"/>
              <a:gd name="connsiteX1" fmla="*/ 5151096 w 5151096"/>
              <a:gd name="connsiteY1" fmla="*/ 159798 h 1226598"/>
              <a:gd name="connsiteX2" fmla="*/ 5151096 w 5151096"/>
              <a:gd name="connsiteY2" fmla="*/ 1226598 h 1226598"/>
              <a:gd name="connsiteX3" fmla="*/ 3269771 w 5151096"/>
              <a:gd name="connsiteY3" fmla="*/ 876670 h 1226598"/>
              <a:gd name="connsiteX4" fmla="*/ 651597 w 5151096"/>
              <a:gd name="connsiteY4" fmla="*/ 898125 h 1226598"/>
              <a:gd name="connsiteX5" fmla="*/ 3527 w 5151096"/>
              <a:gd name="connsiteY5" fmla="*/ 0 h 1226598"/>
              <a:gd name="connsiteX0" fmla="*/ 2681 w 5150250"/>
              <a:gd name="connsiteY0" fmla="*/ 0 h 1226598"/>
              <a:gd name="connsiteX1" fmla="*/ 5150250 w 5150250"/>
              <a:gd name="connsiteY1" fmla="*/ 159798 h 1226598"/>
              <a:gd name="connsiteX2" fmla="*/ 5150250 w 5150250"/>
              <a:gd name="connsiteY2" fmla="*/ 1226598 h 1226598"/>
              <a:gd name="connsiteX3" fmla="*/ 3268925 w 5150250"/>
              <a:gd name="connsiteY3" fmla="*/ 876670 h 1226598"/>
              <a:gd name="connsiteX4" fmla="*/ 650751 w 5150250"/>
              <a:gd name="connsiteY4" fmla="*/ 898125 h 1226598"/>
              <a:gd name="connsiteX5" fmla="*/ 2681 w 5150250"/>
              <a:gd name="connsiteY5" fmla="*/ 0 h 1226598"/>
              <a:gd name="connsiteX0" fmla="*/ 2681 w 5150250"/>
              <a:gd name="connsiteY0" fmla="*/ 0 h 1226598"/>
              <a:gd name="connsiteX1" fmla="*/ 5150250 w 5150250"/>
              <a:gd name="connsiteY1" fmla="*/ 159798 h 1226598"/>
              <a:gd name="connsiteX2" fmla="*/ 5150250 w 5150250"/>
              <a:gd name="connsiteY2" fmla="*/ 1226598 h 1226598"/>
              <a:gd name="connsiteX3" fmla="*/ 3268925 w 5150250"/>
              <a:gd name="connsiteY3" fmla="*/ 876670 h 1226598"/>
              <a:gd name="connsiteX4" fmla="*/ 650751 w 5150250"/>
              <a:gd name="connsiteY4" fmla="*/ 898125 h 1226598"/>
              <a:gd name="connsiteX5" fmla="*/ 2681 w 5150250"/>
              <a:gd name="connsiteY5" fmla="*/ 0 h 1226598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2681 w 5434335"/>
              <a:gd name="connsiteY0" fmla="*/ 0 h 1324252"/>
              <a:gd name="connsiteX1" fmla="*/ 5150250 w 5434335"/>
              <a:gd name="connsiteY1" fmla="*/ 159798 h 1324252"/>
              <a:gd name="connsiteX2" fmla="*/ 5434335 w 5434335"/>
              <a:gd name="connsiteY2" fmla="*/ 1324252 h 1324252"/>
              <a:gd name="connsiteX3" fmla="*/ 3268925 w 5434335"/>
              <a:gd name="connsiteY3" fmla="*/ 876670 h 1324252"/>
              <a:gd name="connsiteX4" fmla="*/ 650751 w 5434335"/>
              <a:gd name="connsiteY4" fmla="*/ 898125 h 1324252"/>
              <a:gd name="connsiteX5" fmla="*/ 2681 w 5434335"/>
              <a:gd name="connsiteY5" fmla="*/ 0 h 1324252"/>
              <a:gd name="connsiteX0" fmla="*/ 3527 w 5435181"/>
              <a:gd name="connsiteY0" fmla="*/ 0 h 1324252"/>
              <a:gd name="connsiteX1" fmla="*/ 5151096 w 5435181"/>
              <a:gd name="connsiteY1" fmla="*/ 159798 h 1324252"/>
              <a:gd name="connsiteX2" fmla="*/ 5435181 w 5435181"/>
              <a:gd name="connsiteY2" fmla="*/ 1324252 h 1324252"/>
              <a:gd name="connsiteX3" fmla="*/ 3269771 w 5435181"/>
              <a:gd name="connsiteY3" fmla="*/ 876670 h 1324252"/>
              <a:gd name="connsiteX4" fmla="*/ 651597 w 5435181"/>
              <a:gd name="connsiteY4" fmla="*/ 898125 h 1324252"/>
              <a:gd name="connsiteX5" fmla="*/ 3527 w 5435181"/>
              <a:gd name="connsiteY5" fmla="*/ 0 h 1324252"/>
              <a:gd name="connsiteX0" fmla="*/ 3527 w 5435181"/>
              <a:gd name="connsiteY0" fmla="*/ 0 h 1324252"/>
              <a:gd name="connsiteX1" fmla="*/ 5151096 w 5435181"/>
              <a:gd name="connsiteY1" fmla="*/ 159798 h 1324252"/>
              <a:gd name="connsiteX2" fmla="*/ 5435181 w 5435181"/>
              <a:gd name="connsiteY2" fmla="*/ 1324252 h 1324252"/>
              <a:gd name="connsiteX3" fmla="*/ 3269771 w 5435181"/>
              <a:gd name="connsiteY3" fmla="*/ 876670 h 1324252"/>
              <a:gd name="connsiteX4" fmla="*/ 651597 w 5435181"/>
              <a:gd name="connsiteY4" fmla="*/ 898125 h 1324252"/>
              <a:gd name="connsiteX5" fmla="*/ 3527 w 5435181"/>
              <a:gd name="connsiteY5" fmla="*/ 0 h 1324252"/>
              <a:gd name="connsiteX0" fmla="*/ 14954 w 5446608"/>
              <a:gd name="connsiteY0" fmla="*/ 0 h 1324252"/>
              <a:gd name="connsiteX1" fmla="*/ 5162523 w 5446608"/>
              <a:gd name="connsiteY1" fmla="*/ 159798 h 1324252"/>
              <a:gd name="connsiteX2" fmla="*/ 5446608 w 5446608"/>
              <a:gd name="connsiteY2" fmla="*/ 1324252 h 1324252"/>
              <a:gd name="connsiteX3" fmla="*/ 3281198 w 5446608"/>
              <a:gd name="connsiteY3" fmla="*/ 876670 h 1324252"/>
              <a:gd name="connsiteX4" fmla="*/ 663024 w 5446608"/>
              <a:gd name="connsiteY4" fmla="*/ 898125 h 1324252"/>
              <a:gd name="connsiteX5" fmla="*/ 14954 w 5446608"/>
              <a:gd name="connsiteY5" fmla="*/ 0 h 1324252"/>
              <a:gd name="connsiteX0" fmla="*/ 14954 w 5446608"/>
              <a:gd name="connsiteY0" fmla="*/ 0 h 1324252"/>
              <a:gd name="connsiteX1" fmla="*/ 5162523 w 5446608"/>
              <a:gd name="connsiteY1" fmla="*/ 159798 h 1324252"/>
              <a:gd name="connsiteX2" fmla="*/ 5446608 w 5446608"/>
              <a:gd name="connsiteY2" fmla="*/ 1324252 h 1324252"/>
              <a:gd name="connsiteX3" fmla="*/ 3281198 w 5446608"/>
              <a:gd name="connsiteY3" fmla="*/ 876670 h 1324252"/>
              <a:gd name="connsiteX4" fmla="*/ 663024 w 5446608"/>
              <a:gd name="connsiteY4" fmla="*/ 898125 h 1324252"/>
              <a:gd name="connsiteX5" fmla="*/ 14954 w 5446608"/>
              <a:gd name="connsiteY5" fmla="*/ 0 h 1324252"/>
              <a:gd name="connsiteX0" fmla="*/ 14954 w 5162523"/>
              <a:gd name="connsiteY0" fmla="*/ 0 h 1292471"/>
              <a:gd name="connsiteX1" fmla="*/ 5162523 w 5162523"/>
              <a:gd name="connsiteY1" fmla="*/ 159798 h 1292471"/>
              <a:gd name="connsiteX2" fmla="*/ 4754365 w 5162523"/>
              <a:gd name="connsiteY2" fmla="*/ 1292471 h 1292471"/>
              <a:gd name="connsiteX3" fmla="*/ 3281198 w 5162523"/>
              <a:gd name="connsiteY3" fmla="*/ 876670 h 1292471"/>
              <a:gd name="connsiteX4" fmla="*/ 663024 w 5162523"/>
              <a:gd name="connsiteY4" fmla="*/ 898125 h 1292471"/>
              <a:gd name="connsiteX5" fmla="*/ 14954 w 5162523"/>
              <a:gd name="connsiteY5" fmla="*/ 0 h 1292471"/>
              <a:gd name="connsiteX0" fmla="*/ 14954 w 4754365"/>
              <a:gd name="connsiteY0" fmla="*/ 0 h 1292471"/>
              <a:gd name="connsiteX1" fmla="*/ 4733991 w 4754365"/>
              <a:gd name="connsiteY1" fmla="*/ 612669 h 1292471"/>
              <a:gd name="connsiteX2" fmla="*/ 4754365 w 4754365"/>
              <a:gd name="connsiteY2" fmla="*/ 1292471 h 1292471"/>
              <a:gd name="connsiteX3" fmla="*/ 3281198 w 4754365"/>
              <a:gd name="connsiteY3" fmla="*/ 876670 h 1292471"/>
              <a:gd name="connsiteX4" fmla="*/ 663024 w 4754365"/>
              <a:gd name="connsiteY4" fmla="*/ 898125 h 1292471"/>
              <a:gd name="connsiteX5" fmla="*/ 14954 w 4754365"/>
              <a:gd name="connsiteY5" fmla="*/ 0 h 1292471"/>
              <a:gd name="connsiteX0" fmla="*/ 2070 w 5038157"/>
              <a:gd name="connsiteY0" fmla="*/ 0 h 720424"/>
              <a:gd name="connsiteX1" fmla="*/ 5017783 w 5038157"/>
              <a:gd name="connsiteY1" fmla="*/ 40622 h 720424"/>
              <a:gd name="connsiteX2" fmla="*/ 5038157 w 5038157"/>
              <a:gd name="connsiteY2" fmla="*/ 720424 h 720424"/>
              <a:gd name="connsiteX3" fmla="*/ 3564990 w 5038157"/>
              <a:gd name="connsiteY3" fmla="*/ 304623 h 720424"/>
              <a:gd name="connsiteX4" fmla="*/ 946816 w 5038157"/>
              <a:gd name="connsiteY4" fmla="*/ 326078 h 720424"/>
              <a:gd name="connsiteX5" fmla="*/ 2070 w 5038157"/>
              <a:gd name="connsiteY5" fmla="*/ 0 h 720424"/>
              <a:gd name="connsiteX0" fmla="*/ 2070 w 5038157"/>
              <a:gd name="connsiteY0" fmla="*/ 7049 h 727473"/>
              <a:gd name="connsiteX1" fmla="*/ 4984819 w 5038157"/>
              <a:gd name="connsiteY1" fmla="*/ 0 h 727473"/>
              <a:gd name="connsiteX2" fmla="*/ 5038157 w 5038157"/>
              <a:gd name="connsiteY2" fmla="*/ 727473 h 727473"/>
              <a:gd name="connsiteX3" fmla="*/ 3564990 w 5038157"/>
              <a:gd name="connsiteY3" fmla="*/ 311672 h 727473"/>
              <a:gd name="connsiteX4" fmla="*/ 946816 w 5038157"/>
              <a:gd name="connsiteY4" fmla="*/ 333127 h 727473"/>
              <a:gd name="connsiteX5" fmla="*/ 2070 w 503815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944746 w 5036087"/>
              <a:gd name="connsiteY4" fmla="*/ 333127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562821 w 5036087"/>
              <a:gd name="connsiteY4" fmla="*/ 404633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562920 w 5036087"/>
              <a:gd name="connsiteY3" fmla="*/ 311672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27473"/>
              <a:gd name="connsiteX1" fmla="*/ 4982749 w 5036087"/>
              <a:gd name="connsiteY1" fmla="*/ 0 h 727473"/>
              <a:gd name="connsiteX2" fmla="*/ 5036087 w 5036087"/>
              <a:gd name="connsiteY2" fmla="*/ 727473 h 727473"/>
              <a:gd name="connsiteX3" fmla="*/ 3810151 w 5036087"/>
              <a:gd name="connsiteY3" fmla="*/ 383178 h 727473"/>
              <a:gd name="connsiteX4" fmla="*/ 1752364 w 5036087"/>
              <a:gd name="connsiteY4" fmla="*/ 460249 h 727473"/>
              <a:gd name="connsiteX5" fmla="*/ 0 w 5036087"/>
              <a:gd name="connsiteY5" fmla="*/ 7049 h 727473"/>
              <a:gd name="connsiteX0" fmla="*/ 0 w 5036087"/>
              <a:gd name="connsiteY0" fmla="*/ 7049 h 737812"/>
              <a:gd name="connsiteX1" fmla="*/ 4982749 w 5036087"/>
              <a:gd name="connsiteY1" fmla="*/ 0 h 737812"/>
              <a:gd name="connsiteX2" fmla="*/ 5036087 w 5036087"/>
              <a:gd name="connsiteY2" fmla="*/ 727473 h 737812"/>
              <a:gd name="connsiteX3" fmla="*/ 3810151 w 5036087"/>
              <a:gd name="connsiteY3" fmla="*/ 383178 h 737812"/>
              <a:gd name="connsiteX4" fmla="*/ 1752364 w 5036087"/>
              <a:gd name="connsiteY4" fmla="*/ 460249 h 737812"/>
              <a:gd name="connsiteX5" fmla="*/ 0 w 5036087"/>
              <a:gd name="connsiteY5" fmla="*/ 7049 h 737812"/>
              <a:gd name="connsiteX0" fmla="*/ 0 w 5036087"/>
              <a:gd name="connsiteY0" fmla="*/ 7049 h 737812"/>
              <a:gd name="connsiteX1" fmla="*/ 4982749 w 5036087"/>
              <a:gd name="connsiteY1" fmla="*/ 0 h 737812"/>
              <a:gd name="connsiteX2" fmla="*/ 5036087 w 5036087"/>
              <a:gd name="connsiteY2" fmla="*/ 727473 h 737812"/>
              <a:gd name="connsiteX3" fmla="*/ 3810151 w 5036087"/>
              <a:gd name="connsiteY3" fmla="*/ 383178 h 737812"/>
              <a:gd name="connsiteX4" fmla="*/ 1752364 w 5036087"/>
              <a:gd name="connsiteY4" fmla="*/ 460249 h 737812"/>
              <a:gd name="connsiteX5" fmla="*/ 0 w 5036087"/>
              <a:gd name="connsiteY5" fmla="*/ 7049 h 737812"/>
              <a:gd name="connsiteX0" fmla="*/ 0 w 5036087"/>
              <a:gd name="connsiteY0" fmla="*/ 7049 h 736162"/>
              <a:gd name="connsiteX1" fmla="*/ 4982749 w 5036087"/>
              <a:gd name="connsiteY1" fmla="*/ 0 h 736162"/>
              <a:gd name="connsiteX2" fmla="*/ 5036087 w 5036087"/>
              <a:gd name="connsiteY2" fmla="*/ 727473 h 736162"/>
              <a:gd name="connsiteX3" fmla="*/ 3810151 w 5036087"/>
              <a:gd name="connsiteY3" fmla="*/ 383178 h 736162"/>
              <a:gd name="connsiteX4" fmla="*/ 1752364 w 5036087"/>
              <a:gd name="connsiteY4" fmla="*/ 460249 h 736162"/>
              <a:gd name="connsiteX5" fmla="*/ 0 w 5036087"/>
              <a:gd name="connsiteY5" fmla="*/ 7049 h 736162"/>
              <a:gd name="connsiteX0" fmla="*/ 0 w 5036087"/>
              <a:gd name="connsiteY0" fmla="*/ 7049 h 736162"/>
              <a:gd name="connsiteX1" fmla="*/ 4982749 w 5036087"/>
              <a:gd name="connsiteY1" fmla="*/ 0 h 736162"/>
              <a:gd name="connsiteX2" fmla="*/ 5036087 w 5036087"/>
              <a:gd name="connsiteY2" fmla="*/ 727473 h 736162"/>
              <a:gd name="connsiteX3" fmla="*/ 3999694 w 5036087"/>
              <a:gd name="connsiteY3" fmla="*/ 383178 h 736162"/>
              <a:gd name="connsiteX4" fmla="*/ 1752364 w 5036087"/>
              <a:gd name="connsiteY4" fmla="*/ 460249 h 736162"/>
              <a:gd name="connsiteX5" fmla="*/ 0 w 5036087"/>
              <a:gd name="connsiteY5" fmla="*/ 7049 h 736162"/>
              <a:gd name="connsiteX0" fmla="*/ 0 w 5036087"/>
              <a:gd name="connsiteY0" fmla="*/ 7049 h 736677"/>
              <a:gd name="connsiteX1" fmla="*/ 4982749 w 5036087"/>
              <a:gd name="connsiteY1" fmla="*/ 0 h 736677"/>
              <a:gd name="connsiteX2" fmla="*/ 5036087 w 5036087"/>
              <a:gd name="connsiteY2" fmla="*/ 727473 h 736677"/>
              <a:gd name="connsiteX3" fmla="*/ 4255165 w 5036087"/>
              <a:gd name="connsiteY3" fmla="*/ 399069 h 736677"/>
              <a:gd name="connsiteX4" fmla="*/ 1752364 w 5036087"/>
              <a:gd name="connsiteY4" fmla="*/ 460249 h 736677"/>
              <a:gd name="connsiteX5" fmla="*/ 0 w 5036087"/>
              <a:gd name="connsiteY5" fmla="*/ 7049 h 736677"/>
              <a:gd name="connsiteX0" fmla="*/ 0 w 5036087"/>
              <a:gd name="connsiteY0" fmla="*/ 22939 h 752567"/>
              <a:gd name="connsiteX1" fmla="*/ 5032195 w 5036087"/>
              <a:gd name="connsiteY1" fmla="*/ 0 h 752567"/>
              <a:gd name="connsiteX2" fmla="*/ 5036087 w 5036087"/>
              <a:gd name="connsiteY2" fmla="*/ 743363 h 752567"/>
              <a:gd name="connsiteX3" fmla="*/ 4255165 w 5036087"/>
              <a:gd name="connsiteY3" fmla="*/ 414959 h 752567"/>
              <a:gd name="connsiteX4" fmla="*/ 1752364 w 5036087"/>
              <a:gd name="connsiteY4" fmla="*/ 476139 h 752567"/>
              <a:gd name="connsiteX5" fmla="*/ 0 w 5036087"/>
              <a:gd name="connsiteY5" fmla="*/ 22939 h 752567"/>
              <a:gd name="connsiteX0" fmla="*/ 0 w 5036087"/>
              <a:gd name="connsiteY0" fmla="*/ 22939 h 752567"/>
              <a:gd name="connsiteX1" fmla="*/ 5032195 w 5036087"/>
              <a:gd name="connsiteY1" fmla="*/ 0 h 752567"/>
              <a:gd name="connsiteX2" fmla="*/ 5036087 w 5036087"/>
              <a:gd name="connsiteY2" fmla="*/ 743363 h 752567"/>
              <a:gd name="connsiteX3" fmla="*/ 4255165 w 5036087"/>
              <a:gd name="connsiteY3" fmla="*/ 414959 h 752567"/>
              <a:gd name="connsiteX4" fmla="*/ 2164415 w 5036087"/>
              <a:gd name="connsiteY4" fmla="*/ 507920 h 752567"/>
              <a:gd name="connsiteX5" fmla="*/ 0 w 5036087"/>
              <a:gd name="connsiteY5" fmla="*/ 22939 h 752567"/>
              <a:gd name="connsiteX0" fmla="*/ 0 w 4698206"/>
              <a:gd name="connsiteY0" fmla="*/ 38830 h 752567"/>
              <a:gd name="connsiteX1" fmla="*/ 4694314 w 4698206"/>
              <a:gd name="connsiteY1" fmla="*/ 0 h 752567"/>
              <a:gd name="connsiteX2" fmla="*/ 4698206 w 4698206"/>
              <a:gd name="connsiteY2" fmla="*/ 743363 h 752567"/>
              <a:gd name="connsiteX3" fmla="*/ 3917284 w 4698206"/>
              <a:gd name="connsiteY3" fmla="*/ 414959 h 752567"/>
              <a:gd name="connsiteX4" fmla="*/ 1826534 w 4698206"/>
              <a:gd name="connsiteY4" fmla="*/ 507920 h 752567"/>
              <a:gd name="connsiteX5" fmla="*/ 0 w 4698206"/>
              <a:gd name="connsiteY5" fmla="*/ 38830 h 752567"/>
              <a:gd name="connsiteX0" fmla="*/ 72 w 4698278"/>
              <a:gd name="connsiteY0" fmla="*/ 40294 h 754031"/>
              <a:gd name="connsiteX1" fmla="*/ 4694386 w 4698278"/>
              <a:gd name="connsiteY1" fmla="*/ 1464 h 754031"/>
              <a:gd name="connsiteX2" fmla="*/ 4698278 w 4698278"/>
              <a:gd name="connsiteY2" fmla="*/ 744827 h 754031"/>
              <a:gd name="connsiteX3" fmla="*/ 3917356 w 4698278"/>
              <a:gd name="connsiteY3" fmla="*/ 416423 h 754031"/>
              <a:gd name="connsiteX4" fmla="*/ 1826606 w 4698278"/>
              <a:gd name="connsiteY4" fmla="*/ 509384 h 754031"/>
              <a:gd name="connsiteX5" fmla="*/ 72 w 4698278"/>
              <a:gd name="connsiteY5" fmla="*/ 40294 h 754031"/>
              <a:gd name="connsiteX0" fmla="*/ 74 w 4681798"/>
              <a:gd name="connsiteY0" fmla="*/ 31548 h 769120"/>
              <a:gd name="connsiteX1" fmla="*/ 4677906 w 4681798"/>
              <a:gd name="connsiteY1" fmla="*/ 16553 h 769120"/>
              <a:gd name="connsiteX2" fmla="*/ 4681798 w 4681798"/>
              <a:gd name="connsiteY2" fmla="*/ 759916 h 769120"/>
              <a:gd name="connsiteX3" fmla="*/ 3900876 w 4681798"/>
              <a:gd name="connsiteY3" fmla="*/ 431512 h 769120"/>
              <a:gd name="connsiteX4" fmla="*/ 1810126 w 4681798"/>
              <a:gd name="connsiteY4" fmla="*/ 524473 h 769120"/>
              <a:gd name="connsiteX5" fmla="*/ 74 w 4681798"/>
              <a:gd name="connsiteY5" fmla="*/ 31548 h 76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798" h="769120">
                <a:moveTo>
                  <a:pt x="74" y="31548"/>
                </a:moveTo>
                <a:cubicBezTo>
                  <a:pt x="-17426" y="-37010"/>
                  <a:pt x="3113135" y="29496"/>
                  <a:pt x="4677906" y="16553"/>
                </a:cubicBezTo>
                <a:cubicBezTo>
                  <a:pt x="4679203" y="264341"/>
                  <a:pt x="4680501" y="512128"/>
                  <a:pt x="4681798" y="759916"/>
                </a:cubicBezTo>
                <a:cubicBezTo>
                  <a:pt x="4527951" y="816487"/>
                  <a:pt x="4557496" y="600613"/>
                  <a:pt x="3900876" y="431512"/>
                </a:cubicBezTo>
                <a:cubicBezTo>
                  <a:pt x="3180238" y="277485"/>
                  <a:pt x="2298072" y="464467"/>
                  <a:pt x="1810126" y="524473"/>
                </a:cubicBezTo>
                <a:cubicBezTo>
                  <a:pt x="1286908" y="571849"/>
                  <a:pt x="245394" y="357109"/>
                  <a:pt x="74" y="31548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1289" y="1295400"/>
            <a:ext cx="88503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41288" y="6400800"/>
            <a:ext cx="8866187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2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41288" y="60325"/>
            <a:ext cx="8859837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41482-8A99-47BA-B8E3-DE88990AE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634" y="6471361"/>
            <a:ext cx="494096" cy="3160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476B5D-A7A2-4366-B168-475D25C47E24}"/>
              </a:ext>
            </a:extLst>
          </p:cNvPr>
          <p:cNvSpPr/>
          <p:nvPr userDrawn="1"/>
        </p:nvSpPr>
        <p:spPr bwMode="gray">
          <a:xfrm>
            <a:off x="-352732" y="0"/>
            <a:ext cx="2743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0263E-91FB-49E6-B454-CAC464B63D13}"/>
              </a:ext>
            </a:extLst>
          </p:cNvPr>
          <p:cNvSpPr/>
          <p:nvPr userDrawn="1"/>
        </p:nvSpPr>
        <p:spPr bwMode="gray">
          <a:xfrm>
            <a:off x="-352732" y="318586"/>
            <a:ext cx="274320" cy="27432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BF2E0-378A-498B-9865-C802078D36B0}"/>
              </a:ext>
            </a:extLst>
          </p:cNvPr>
          <p:cNvSpPr/>
          <p:nvPr userDrawn="1"/>
        </p:nvSpPr>
        <p:spPr bwMode="gray">
          <a:xfrm>
            <a:off x="-352732" y="637172"/>
            <a:ext cx="274320" cy="274320"/>
          </a:xfrm>
          <a:prstGeom prst="rect">
            <a:avLst/>
          </a:prstGeom>
          <a:solidFill>
            <a:srgbClr val="00847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AD706-5D4C-4B50-AB80-4D8540BF57D7}"/>
              </a:ext>
            </a:extLst>
          </p:cNvPr>
          <p:cNvSpPr/>
          <p:nvPr userDrawn="1"/>
        </p:nvSpPr>
        <p:spPr bwMode="gray">
          <a:xfrm>
            <a:off x="-352732" y="1274344"/>
            <a:ext cx="274320" cy="2743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112 – 48 – 160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A0551-BA10-4DDA-8DEB-7D703AD8B777}"/>
              </a:ext>
            </a:extLst>
          </p:cNvPr>
          <p:cNvSpPr/>
          <p:nvPr userDrawn="1"/>
        </p:nvSpPr>
        <p:spPr bwMode="gray">
          <a:xfrm>
            <a:off x="-352732" y="1592930"/>
            <a:ext cx="274320" cy="274320"/>
          </a:xfrm>
          <a:prstGeom prst="rect">
            <a:avLst/>
          </a:prstGeom>
          <a:solidFill>
            <a:srgbClr val="092D74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9- 45- 116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2E04-7265-46C7-8FFA-FD9E403C325A}"/>
              </a:ext>
            </a:extLst>
          </p:cNvPr>
          <p:cNvSpPr/>
          <p:nvPr userDrawn="1"/>
        </p:nvSpPr>
        <p:spPr bwMode="gray">
          <a:xfrm>
            <a:off x="-352732" y="955758"/>
            <a:ext cx="274320" cy="274320"/>
          </a:xfrm>
          <a:prstGeom prst="rect">
            <a:avLst/>
          </a:prstGeom>
          <a:solidFill>
            <a:srgbClr val="6EC8F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DA099-072C-4556-978B-778C649EA4CD}"/>
              </a:ext>
            </a:extLst>
          </p:cNvPr>
          <p:cNvSpPr/>
          <p:nvPr userDrawn="1"/>
        </p:nvSpPr>
        <p:spPr bwMode="gray">
          <a:xfrm>
            <a:off x="-351773" y="1911516"/>
            <a:ext cx="274320" cy="274320"/>
          </a:xfrm>
          <a:prstGeom prst="rect">
            <a:avLst/>
          </a:prstGeom>
          <a:solidFill>
            <a:srgbClr val="3BBFAD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59 – 191- 173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99537-F559-42E2-8958-EB3DD6CCF056}"/>
              </a:ext>
            </a:extLst>
          </p:cNvPr>
          <p:cNvSpPr/>
          <p:nvPr userDrawn="1"/>
        </p:nvSpPr>
        <p:spPr bwMode="gray">
          <a:xfrm>
            <a:off x="-352732" y="2230102"/>
            <a:ext cx="274320" cy="27432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0 – 160 – 223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2F75BB-926B-4E6D-9405-50C0552FA761}"/>
              </a:ext>
            </a:extLst>
          </p:cNvPr>
          <p:cNvSpPr/>
          <p:nvPr userDrawn="1"/>
        </p:nvSpPr>
        <p:spPr bwMode="gray">
          <a:xfrm>
            <a:off x="-352732" y="2548688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91- 155 - 213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8BB23-D161-4FBE-AF3F-A3B933E7E599}"/>
              </a:ext>
            </a:extLst>
          </p:cNvPr>
          <p:cNvSpPr/>
          <p:nvPr userDrawn="1"/>
        </p:nvSpPr>
        <p:spPr bwMode="gray">
          <a:xfrm>
            <a:off x="-352732" y="2867274"/>
            <a:ext cx="274320" cy="2743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68 – 114 - 196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D2D2F8-D2EC-4F3C-899C-9615FD39E820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41960" y="4001"/>
            <a:ext cx="0" cy="1226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6A3D55-B4EB-4232-91EE-0AD11E9C305F}"/>
              </a:ext>
            </a:extLst>
          </p:cNvPr>
          <p:cNvSpPr txBox="1"/>
          <p:nvPr userDrawn="1"/>
        </p:nvSpPr>
        <p:spPr>
          <a:xfrm rot="16200000">
            <a:off x="-1199976" y="34252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Port Colors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21D8AF-7F81-4370-B09C-DB8AB3F53356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41960" y="1311383"/>
            <a:ext cx="0" cy="1830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1C541E-EA3F-4500-A187-84A8611E02D3}"/>
              </a:ext>
            </a:extLst>
          </p:cNvPr>
          <p:cNvSpPr txBox="1"/>
          <p:nvPr userDrawn="1"/>
        </p:nvSpPr>
        <p:spPr>
          <a:xfrm rot="16200000">
            <a:off x="-1551048" y="2000978"/>
            <a:ext cx="161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+mn-cs"/>
              </a:rPr>
              <a:t>Presentation Colors</a:t>
            </a:r>
          </a:p>
        </p:txBody>
      </p:sp>
    </p:spTree>
    <p:extLst>
      <p:ext uri="{BB962C8B-B14F-4D97-AF65-F5344CB8AC3E}">
        <p14:creationId xmlns:p14="http://schemas.microsoft.com/office/powerpoint/2010/main" val="2623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0" indent="-171450" algn="l" defTabSz="1838325" rtl="0" eaLnBrk="1" fontAlgn="base" hangingPunct="1">
        <a:spcBef>
          <a:spcPct val="7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1pPr>
      <a:lvl2pPr marL="3429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2pPr>
      <a:lvl3pPr marL="5143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Wingdings" panose="05000000000000000000" pitchFamily="2" charset="2"/>
        <a:buChar char=""/>
        <a:defRPr sz="1400" b="0">
          <a:solidFill>
            <a:srgbClr val="53565A"/>
          </a:solidFill>
          <a:latin typeface="+mn-lt"/>
          <a:ea typeface="+mn-ea"/>
          <a:cs typeface="+mn-cs"/>
        </a:defRPr>
      </a:lvl3pPr>
      <a:lvl4pPr marL="6858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 panose="020B0604020202020204" pitchFamily="34" charset="0"/>
        <a:buChar char="○"/>
        <a:defRPr sz="1400" b="0">
          <a:solidFill>
            <a:srgbClr val="53565A"/>
          </a:solidFill>
          <a:latin typeface="+mn-lt"/>
          <a:ea typeface="+mn-ea"/>
          <a:cs typeface="+mn-cs"/>
        </a:defRPr>
      </a:lvl4pPr>
      <a:lvl5pPr marL="8572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5pPr>
      <a:lvl6pPr marL="10287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Wingdings" panose="05000000000000000000" pitchFamily="2" charset="2"/>
        <a:buChar char="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Arial" panose="020B0604020202020204" pitchFamily="34" charset="0"/>
        <a:buChar char="○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53565A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svg"/><Relationship Id="rId50" Type="http://schemas.openxmlformats.org/officeDocument/2006/relationships/image" Target="../media/image74.png"/><Relationship Id="rId55" Type="http://schemas.openxmlformats.org/officeDocument/2006/relationships/image" Target="../media/image79.svg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0.png"/><Relationship Id="rId29" Type="http://schemas.openxmlformats.org/officeDocument/2006/relationships/image" Target="../media/image53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svg"/><Relationship Id="rId53" Type="http://schemas.openxmlformats.org/officeDocument/2006/relationships/image" Target="../media/image77.svg"/><Relationship Id="rId5" Type="http://schemas.openxmlformats.org/officeDocument/2006/relationships/image" Target="../media/image21.svg"/><Relationship Id="rId19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sv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32.png"/><Relationship Id="rId51" Type="http://schemas.openxmlformats.org/officeDocument/2006/relationships/image" Target="../media/image75.sv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0" Type="http://schemas.openxmlformats.org/officeDocument/2006/relationships/image" Target="../media/image44.png"/><Relationship Id="rId41" Type="http://schemas.openxmlformats.org/officeDocument/2006/relationships/image" Target="../media/image65.svg"/><Relationship Id="rId54" Type="http://schemas.openxmlformats.org/officeDocument/2006/relationships/image" Target="../media/image78.png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15" Type="http://schemas.openxmlformats.org/officeDocument/2006/relationships/image" Target="../media/image39.sv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svg"/><Relationship Id="rId57" Type="http://schemas.openxmlformats.org/officeDocument/2006/relationships/image" Target="../media/image81.svg"/><Relationship Id="rId10" Type="http://schemas.openxmlformats.org/officeDocument/2006/relationships/image" Target="../media/image34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0.xml"/><Relationship Id="rId7" Type="http://schemas.openxmlformats.org/officeDocument/2006/relationships/chart" Target="../charts/char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2.xml"/><Relationship Id="rId7" Type="http://schemas.openxmlformats.org/officeDocument/2006/relationships/image" Target="../media/image28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gray">
      <p:bgPr>
        <a:blipFill dpi="0" rotWithShape="1">
          <a:blip r:embed="rId4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ompany Logo">
            <a:extLst>
              <a:ext uri="{FF2B5EF4-FFF2-40B4-BE49-F238E27FC236}">
                <a16:creationId xmlns:a16="http://schemas.microsoft.com/office/drawing/2014/main" id="{F7D6F94A-7819-43D1-B515-C4955138571E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53565A"/>
              </a:solidFill>
              <a:latin typeface="Arial" pitchFamily="34" charset="0"/>
              <a:ea typeface="ヒラギノ角ゴ Pro W3" pitchFamily="12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294ED4-24C4-4EA1-A240-7909322BD4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5" y="4868986"/>
            <a:ext cx="842501" cy="5389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307CD-7C42-483B-B248-472AC0CD28CB}"/>
              </a:ext>
            </a:extLst>
          </p:cNvPr>
          <p:cNvCxnSpPr/>
          <p:nvPr/>
        </p:nvCxnSpPr>
        <p:spPr bwMode="auto">
          <a:xfrm>
            <a:off x="1149871" y="4868986"/>
            <a:ext cx="0" cy="548640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002D7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>
            <a:spLocks noGrp="1"/>
          </p:cNvSpPr>
          <p:nvPr>
            <p:ph type="ctrTitle" idx="4294967295"/>
          </p:nvPr>
        </p:nvSpPr>
        <p:spPr>
          <a:xfrm>
            <a:off x="1290987" y="4947272"/>
            <a:ext cx="5861548" cy="1491371"/>
          </a:xfrm>
        </p:spPr>
        <p:txBody>
          <a:bodyPr>
            <a:normAutofit/>
          </a:bodyPr>
          <a:lstStyle/>
          <a:p>
            <a:pPr algn="l">
              <a:lnSpc>
                <a:spcPct val="125000"/>
              </a:lnSpc>
              <a:spcBef>
                <a:spcPts val="200"/>
              </a:spcBef>
            </a:pPr>
            <a:r>
              <a:rPr lang="en-US" sz="2100" b="1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Ports Holding Plc</a:t>
            </a:r>
            <a:br>
              <a:rPr lang="en-US" sz="21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year results to 30 September 2023</a:t>
            </a:r>
            <a:br>
              <a:rPr lang="en-US" sz="21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significant growth expected</a:t>
            </a:r>
            <a:br>
              <a:rPr lang="en-GB" sz="21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spc="-113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2023</a:t>
            </a:r>
            <a:endParaRPr lang="en-US" sz="1800" spc="-113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265" y="257603"/>
            <a:ext cx="455073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947C8DB-1BA3-C029-324C-C6A97E6569D9}"/>
              </a:ext>
            </a:extLst>
          </p:cNvPr>
          <p:cNvSpPr txBox="1"/>
          <p:nvPr/>
        </p:nvSpPr>
        <p:spPr>
          <a:xfrm>
            <a:off x="6306707" y="1744384"/>
            <a:ext cx="2397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These can be thought of as optimized and enhanced non-nautical monetization opportunities and configuring passenger flow and floor space to enhance sales per pax / m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15FEFF87-2059-0C7A-464E-36037CF50B94}"/>
              </a:ext>
            </a:extLst>
          </p:cNvPr>
          <p:cNvSpPr/>
          <p:nvPr/>
        </p:nvSpPr>
        <p:spPr bwMode="gray">
          <a:xfrm>
            <a:off x="2141057" y="2753457"/>
            <a:ext cx="3977562" cy="1081798"/>
          </a:xfrm>
          <a:prstGeom prst="homePlate">
            <a:avLst>
              <a:gd name="adj" fmla="val 3077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27432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284163" y="53248"/>
            <a:ext cx="8859837" cy="276999"/>
          </a:xfrm>
        </p:spPr>
        <p:txBody>
          <a:bodyPr>
            <a:noAutofit/>
          </a:bodyPr>
          <a:lstStyle/>
          <a:p>
            <a:r>
              <a:rPr lang="en-GB" sz="2200" dirty="0"/>
              <a:t>The Cruise Market and GPH’s Business Model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E8D57-646D-EFC4-9ACB-0CD033D065C0}"/>
              </a:ext>
            </a:extLst>
          </p:cNvPr>
          <p:cNvSpPr txBox="1"/>
          <p:nvPr/>
        </p:nvSpPr>
        <p:spPr>
          <a:xfrm>
            <a:off x="151985" y="1470480"/>
            <a:ext cx="4848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B2C Business Model: Understanding Passenger Needs Drives New Products and Services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7702AB-D8E7-B49B-966D-0EEF4D338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4380" y="1785440"/>
            <a:ext cx="529959" cy="461010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5876C628-960C-A474-1299-C30793A6562F}"/>
              </a:ext>
            </a:extLst>
          </p:cNvPr>
          <p:cNvSpPr/>
          <p:nvPr/>
        </p:nvSpPr>
        <p:spPr bwMode="gray">
          <a:xfrm>
            <a:off x="2146718" y="1831564"/>
            <a:ext cx="3978076" cy="32154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Passengers Embark /  Disembark through Simple Terminal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8F79EC5-828B-31B8-0BAF-F9FF44BEC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3427" y="1870069"/>
            <a:ext cx="123576" cy="2411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BD50645-70DA-5834-B223-28DAE6C14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6121" y="1858296"/>
            <a:ext cx="201795" cy="241160"/>
          </a:xfrm>
          <a:prstGeom prst="rect">
            <a:avLst/>
          </a:pr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14DFBB6-9CCF-80DF-9FB0-9237EDD12D81}"/>
              </a:ext>
            </a:extLst>
          </p:cNvPr>
          <p:cNvSpPr/>
          <p:nvPr/>
        </p:nvSpPr>
        <p:spPr bwMode="gray">
          <a:xfrm flipV="1">
            <a:off x="2146718" y="2224571"/>
            <a:ext cx="3837703" cy="1837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DC7549-45F1-DAEA-42A1-0B1D1AD2A838}"/>
              </a:ext>
            </a:extLst>
          </p:cNvPr>
          <p:cNvSpPr txBox="1"/>
          <p:nvPr/>
        </p:nvSpPr>
        <p:spPr>
          <a:xfrm>
            <a:off x="3324475" y="2183700"/>
            <a:ext cx="15638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GPH B2C Approach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FB36DEC-78DD-D187-3491-C046EDFC2A34}"/>
              </a:ext>
            </a:extLst>
          </p:cNvPr>
          <p:cNvSpPr/>
          <p:nvPr/>
        </p:nvSpPr>
        <p:spPr bwMode="gray">
          <a:xfrm>
            <a:off x="151985" y="4489231"/>
            <a:ext cx="2624328" cy="2926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Additional Products and Services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0BD4F8BC-5B25-491A-2029-D04324650EB0}"/>
              </a:ext>
            </a:extLst>
          </p:cNvPr>
          <p:cNvSpPr/>
          <p:nvPr/>
        </p:nvSpPr>
        <p:spPr bwMode="gray">
          <a:xfrm>
            <a:off x="2892032" y="4478764"/>
            <a:ext cx="3359936" cy="2926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Customers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4DEF03-A714-6BCA-0F42-0BB597C5FC50}"/>
              </a:ext>
            </a:extLst>
          </p:cNvPr>
          <p:cNvSpPr/>
          <p:nvPr/>
        </p:nvSpPr>
        <p:spPr bwMode="gray">
          <a:xfrm>
            <a:off x="211421" y="4877027"/>
            <a:ext cx="2505456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457200" tIns="0" rIns="457200" bIns="0" rtlCol="0" anchor="ctr"/>
          <a:lstStyle/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Terminal Services (incl. Luggage H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andling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)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1C1A69-3291-D134-FBDA-1523965A9C78}"/>
              </a:ext>
            </a:extLst>
          </p:cNvPr>
          <p:cNvSpPr/>
          <p:nvPr/>
        </p:nvSpPr>
        <p:spPr bwMode="gray">
          <a:xfrm>
            <a:off x="211421" y="5286993"/>
            <a:ext cx="2505456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457200" tIns="0" rIns="4572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Marine Services, inc. Pilotage, Towing, Mooring, Sheltering, Security, Port Agency Services</a:t>
            </a: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A2E2B721-9E9D-24A2-ED4C-6D40383433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144" y="4902602"/>
            <a:ext cx="189102" cy="311475"/>
          </a:xfrm>
          <a:prstGeom prst="rect">
            <a:avLst/>
          </a:prstGeom>
        </p:spPr>
      </p:pic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EDB7CA2B-742C-D10C-54FC-5DA2C540CAC3}"/>
              </a:ext>
            </a:extLst>
          </p:cNvPr>
          <p:cNvSpPr/>
          <p:nvPr/>
        </p:nvSpPr>
        <p:spPr bwMode="gray">
          <a:xfrm rot="16200000" flipV="1">
            <a:off x="2087754" y="5550313"/>
            <a:ext cx="1648952" cy="1566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928AB11-AE63-99E4-BD27-34C0DF8C526E}"/>
              </a:ext>
            </a:extLst>
          </p:cNvPr>
          <p:cNvCxnSpPr>
            <a:cxnSpLocks/>
          </p:cNvCxnSpPr>
          <p:nvPr/>
        </p:nvCxnSpPr>
        <p:spPr bwMode="auto">
          <a:xfrm>
            <a:off x="141732" y="3648746"/>
            <a:ext cx="8860536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4BDCE0A-3AB0-9BAB-8704-90958341F683}"/>
              </a:ext>
            </a:extLst>
          </p:cNvPr>
          <p:cNvSpPr/>
          <p:nvPr/>
        </p:nvSpPr>
        <p:spPr bwMode="gray">
          <a:xfrm>
            <a:off x="141288" y="1629832"/>
            <a:ext cx="1191040" cy="626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Before GPH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A1149-58FC-0EFB-D82C-7BAB4B2E7E81}"/>
              </a:ext>
            </a:extLst>
          </p:cNvPr>
          <p:cNvSpPr/>
          <p:nvPr/>
        </p:nvSpPr>
        <p:spPr bwMode="gray">
          <a:xfrm>
            <a:off x="141288" y="2341584"/>
            <a:ext cx="1191040" cy="12151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After GPH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17B8B-5DD9-9C43-8578-4098025381E0}"/>
              </a:ext>
            </a:extLst>
          </p:cNvPr>
          <p:cNvSpPr/>
          <p:nvPr/>
        </p:nvSpPr>
        <p:spPr bwMode="gray">
          <a:xfrm>
            <a:off x="141288" y="1098488"/>
            <a:ext cx="6110680" cy="357757"/>
          </a:xfrm>
          <a:prstGeom prst="rect">
            <a:avLst/>
          </a:prstGeom>
          <a:solidFill>
            <a:srgbClr val="63C5B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Monetizing Passengers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3CEA4-2359-31C8-93F3-DCFFE83FAE61}"/>
              </a:ext>
            </a:extLst>
          </p:cNvPr>
          <p:cNvSpPr/>
          <p:nvPr/>
        </p:nvSpPr>
        <p:spPr bwMode="gray">
          <a:xfrm>
            <a:off x="6323771" y="1099585"/>
            <a:ext cx="2380492" cy="357757"/>
          </a:xfrm>
          <a:prstGeom prst="rect">
            <a:avLst/>
          </a:prstGeom>
          <a:solidFill>
            <a:srgbClr val="63C5B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Analogy to Airport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B419A-2E22-B902-2DD0-69501C56EC92}"/>
              </a:ext>
            </a:extLst>
          </p:cNvPr>
          <p:cNvSpPr/>
          <p:nvPr/>
        </p:nvSpPr>
        <p:spPr bwMode="gray">
          <a:xfrm>
            <a:off x="141288" y="3990891"/>
            <a:ext cx="6110680" cy="357757"/>
          </a:xfrm>
          <a:prstGeom prst="rect">
            <a:avLst/>
          </a:prstGeom>
          <a:solidFill>
            <a:srgbClr val="63C5B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Monetizing Liners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124D36-1073-AA59-01BB-3AB35C383103}"/>
              </a:ext>
            </a:extLst>
          </p:cNvPr>
          <p:cNvSpPr/>
          <p:nvPr/>
        </p:nvSpPr>
        <p:spPr bwMode="gray">
          <a:xfrm>
            <a:off x="6306706" y="3982633"/>
            <a:ext cx="2378799" cy="357757"/>
          </a:xfrm>
          <a:prstGeom prst="rect">
            <a:avLst/>
          </a:prstGeom>
          <a:solidFill>
            <a:srgbClr val="63C5B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Analogy to Airport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11149A-9B8E-31A5-3BCF-4F85514272BF}"/>
              </a:ext>
            </a:extLst>
          </p:cNvPr>
          <p:cNvSpPr txBox="1"/>
          <p:nvPr/>
        </p:nvSpPr>
        <p:spPr>
          <a:xfrm>
            <a:off x="6323771" y="4468825"/>
            <a:ext cx="2380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These can be thought of as the non-passenger charge aeronautical revenues such as landing charges, boarding bridge charges, aircraft parking, fueling etc.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B94AC73-1C74-84C0-26E9-8DE823F5CF75}"/>
              </a:ext>
            </a:extLst>
          </p:cNvPr>
          <p:cNvSpPr txBox="1"/>
          <p:nvPr/>
        </p:nvSpPr>
        <p:spPr>
          <a:xfrm>
            <a:off x="2192845" y="2389601"/>
            <a:ext cx="3687361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Upgraded Terminals To Drive Non-Nautical Passenger Spend on Value-Add Services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647F9C7-329B-967F-39C2-AFEC0287FF0D}"/>
              </a:ext>
            </a:extLst>
          </p:cNvPr>
          <p:cNvSpPr/>
          <p:nvPr/>
        </p:nvSpPr>
        <p:spPr bwMode="gray">
          <a:xfrm>
            <a:off x="211421" y="5707353"/>
            <a:ext cx="2505456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457200" tIns="0" rIns="4572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Waste Removal and Freshwater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EF155CD-D638-CBC0-95D6-CB36EBA670A8}"/>
              </a:ext>
            </a:extLst>
          </p:cNvPr>
          <p:cNvSpPr/>
          <p:nvPr/>
        </p:nvSpPr>
        <p:spPr bwMode="gray">
          <a:xfrm>
            <a:off x="211421" y="6105731"/>
            <a:ext cx="2505456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457200" tIns="0" rIns="4572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STKaiti"/>
                <a:cs typeface="+mn-cs"/>
              </a:rPr>
              <a:t>Integrated Port Services</a:t>
            </a:r>
          </a:p>
        </p:txBody>
      </p:sp>
      <p:pic>
        <p:nvPicPr>
          <p:cNvPr id="143" name="Graphic 142" descr="Cruise ship with solid fill">
            <a:extLst>
              <a:ext uri="{FF2B5EF4-FFF2-40B4-BE49-F238E27FC236}">
                <a16:creationId xmlns:a16="http://schemas.microsoft.com/office/drawing/2014/main" id="{9DD873BE-CD15-429F-157C-C1CA593041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7016" y="5264700"/>
            <a:ext cx="453359" cy="453359"/>
          </a:xfrm>
          <a:prstGeom prst="rect">
            <a:avLst/>
          </a:prstGeom>
        </p:spPr>
      </p:pic>
      <p:pic>
        <p:nvPicPr>
          <p:cNvPr id="141" name="Graphic 140" descr="Garbage with solid fill">
            <a:extLst>
              <a:ext uri="{FF2B5EF4-FFF2-40B4-BE49-F238E27FC236}">
                <a16:creationId xmlns:a16="http://schemas.microsoft.com/office/drawing/2014/main" id="{57209D3F-9182-AF82-FA54-4303019A70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3580" y="5716459"/>
            <a:ext cx="340615" cy="340615"/>
          </a:xfrm>
          <a:prstGeom prst="rect">
            <a:avLst/>
          </a:prstGeom>
        </p:spPr>
      </p:pic>
      <p:sp>
        <p:nvSpPr>
          <p:cNvPr id="142" name="Arrow: Down 141">
            <a:extLst>
              <a:ext uri="{FF2B5EF4-FFF2-40B4-BE49-F238E27FC236}">
                <a16:creationId xmlns:a16="http://schemas.microsoft.com/office/drawing/2014/main" id="{BF808AAB-F6D3-72A5-F436-BB234C974115}"/>
              </a:ext>
            </a:extLst>
          </p:cNvPr>
          <p:cNvSpPr/>
          <p:nvPr/>
        </p:nvSpPr>
        <p:spPr bwMode="gray">
          <a:xfrm>
            <a:off x="594195" y="2341584"/>
            <a:ext cx="221953" cy="270841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6AAC8E-B9EE-9E41-419C-5F0F8D0D1BCF}"/>
              </a:ext>
            </a:extLst>
          </p:cNvPr>
          <p:cNvSpPr/>
          <p:nvPr/>
        </p:nvSpPr>
        <p:spPr bwMode="gray">
          <a:xfrm>
            <a:off x="185000" y="1124678"/>
            <a:ext cx="292608" cy="29260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340FBD-30AF-8795-4C2F-FF3A098B3128}"/>
              </a:ext>
            </a:extLst>
          </p:cNvPr>
          <p:cNvSpPr/>
          <p:nvPr/>
        </p:nvSpPr>
        <p:spPr bwMode="gray">
          <a:xfrm>
            <a:off x="179388" y="4003466"/>
            <a:ext cx="292608" cy="29260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BA9437-E457-753F-DA78-126C94B76AF2}"/>
              </a:ext>
            </a:extLst>
          </p:cNvPr>
          <p:cNvGrpSpPr/>
          <p:nvPr/>
        </p:nvGrpSpPr>
        <p:grpSpPr>
          <a:xfrm>
            <a:off x="3002260" y="5019324"/>
            <a:ext cx="3200441" cy="1318767"/>
            <a:chOff x="3025004" y="4606680"/>
            <a:chExt cx="3200441" cy="1476068"/>
          </a:xfrm>
        </p:grpSpPr>
        <p:pic>
          <p:nvPicPr>
            <p:cNvPr id="130" name="Logo 1">
              <a:extLst>
                <a:ext uri="{FF2B5EF4-FFF2-40B4-BE49-F238E27FC236}">
                  <a16:creationId xmlns:a16="http://schemas.microsoft.com/office/drawing/2014/main" id="{D463572D-C6E6-4F57-C0AC-2D6F84B59FED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16"/>
            <a:stretch>
              <a:fillRect/>
            </a:stretch>
          </p:blipFill>
          <p:spPr>
            <a:xfrm>
              <a:off x="3938797" y="4606680"/>
              <a:ext cx="286696" cy="260178"/>
            </a:xfrm>
            <a:prstGeom prst="rect">
              <a:avLst/>
            </a:prstGeom>
          </p:spPr>
        </p:pic>
        <p:pic>
          <p:nvPicPr>
            <p:cNvPr id="131" name="Logo 2">
              <a:extLst>
                <a:ext uri="{FF2B5EF4-FFF2-40B4-BE49-F238E27FC236}">
                  <a16:creationId xmlns:a16="http://schemas.microsoft.com/office/drawing/2014/main" id="{B4A5E7B9-5C07-B469-ED6E-5B48A4B89BDF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17"/>
            <a:stretch>
              <a:fillRect/>
            </a:stretch>
          </p:blipFill>
          <p:spPr>
            <a:xfrm>
              <a:off x="4397342" y="4669861"/>
              <a:ext cx="514676" cy="133816"/>
            </a:xfrm>
            <a:prstGeom prst="rect">
              <a:avLst/>
            </a:prstGeom>
          </p:spPr>
        </p:pic>
        <p:pic>
          <p:nvPicPr>
            <p:cNvPr id="136" name="Logo 3">
              <a:extLst>
                <a:ext uri="{FF2B5EF4-FFF2-40B4-BE49-F238E27FC236}">
                  <a16:creationId xmlns:a16="http://schemas.microsoft.com/office/drawing/2014/main" id="{F78E4DFC-5BEF-15BA-DE6F-C8562881DB8D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18"/>
            <a:stretch>
              <a:fillRect/>
            </a:stretch>
          </p:blipFill>
          <p:spPr>
            <a:xfrm>
              <a:off x="4966309" y="4672847"/>
              <a:ext cx="521810" cy="127844"/>
            </a:xfrm>
            <a:prstGeom prst="rect">
              <a:avLst/>
            </a:prstGeom>
          </p:spPr>
        </p:pic>
        <p:pic>
          <p:nvPicPr>
            <p:cNvPr id="145" name="Logo 4">
              <a:extLst>
                <a:ext uri="{FF2B5EF4-FFF2-40B4-BE49-F238E27FC236}">
                  <a16:creationId xmlns:a16="http://schemas.microsoft.com/office/drawing/2014/main" id="{E5131CDE-BF9F-7EE9-FD0D-1BE43A69D63E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19"/>
            <a:stretch>
              <a:fillRect/>
            </a:stretch>
          </p:blipFill>
          <p:spPr>
            <a:xfrm>
              <a:off x="3259650" y="4961926"/>
              <a:ext cx="483503" cy="158348"/>
            </a:xfrm>
            <a:prstGeom prst="rect">
              <a:avLst/>
            </a:prstGeom>
          </p:spPr>
        </p:pic>
        <p:pic>
          <p:nvPicPr>
            <p:cNvPr id="146" name="Logo 5">
              <a:extLst>
                <a:ext uri="{FF2B5EF4-FFF2-40B4-BE49-F238E27FC236}">
                  <a16:creationId xmlns:a16="http://schemas.microsoft.com/office/drawing/2014/main" id="{B62BB4E8-FE5A-BDEE-465B-48382BAAFF4B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0"/>
            <a:stretch>
              <a:fillRect/>
            </a:stretch>
          </p:blipFill>
          <p:spPr>
            <a:xfrm>
              <a:off x="3802230" y="4989385"/>
              <a:ext cx="551623" cy="103430"/>
            </a:xfrm>
            <a:prstGeom prst="rect">
              <a:avLst/>
            </a:prstGeom>
          </p:spPr>
        </p:pic>
        <p:pic>
          <p:nvPicPr>
            <p:cNvPr id="153" name="Logo 6">
              <a:extLst>
                <a:ext uri="{FF2B5EF4-FFF2-40B4-BE49-F238E27FC236}">
                  <a16:creationId xmlns:a16="http://schemas.microsoft.com/office/drawing/2014/main" id="{46AF3B9F-25DA-1C7B-12F3-BDB2A87A383F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1"/>
            <a:stretch>
              <a:fillRect/>
            </a:stretch>
          </p:blipFill>
          <p:spPr>
            <a:xfrm>
              <a:off x="4487698" y="4922960"/>
              <a:ext cx="333967" cy="236281"/>
            </a:xfrm>
            <a:prstGeom prst="rect">
              <a:avLst/>
            </a:prstGeom>
          </p:spPr>
        </p:pic>
        <p:pic>
          <p:nvPicPr>
            <p:cNvPr id="155" name="Logo 7">
              <a:extLst>
                <a:ext uri="{FF2B5EF4-FFF2-40B4-BE49-F238E27FC236}">
                  <a16:creationId xmlns:a16="http://schemas.microsoft.com/office/drawing/2014/main" id="{AB9B863A-6C60-2008-AC87-8AF61045E1C4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2"/>
            <a:stretch>
              <a:fillRect/>
            </a:stretch>
          </p:blipFill>
          <p:spPr>
            <a:xfrm>
              <a:off x="4981247" y="4967329"/>
              <a:ext cx="500144" cy="147543"/>
            </a:xfrm>
            <a:prstGeom prst="rect">
              <a:avLst/>
            </a:prstGeom>
          </p:spPr>
        </p:pic>
        <p:pic>
          <p:nvPicPr>
            <p:cNvPr id="156" name="Logo 8">
              <a:extLst>
                <a:ext uri="{FF2B5EF4-FFF2-40B4-BE49-F238E27FC236}">
                  <a16:creationId xmlns:a16="http://schemas.microsoft.com/office/drawing/2014/main" id="{75577E9D-9440-57FE-15C7-93C96080E012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3"/>
            <a:stretch>
              <a:fillRect/>
            </a:stretch>
          </p:blipFill>
          <p:spPr>
            <a:xfrm>
              <a:off x="5539083" y="4982619"/>
              <a:ext cx="537752" cy="116962"/>
            </a:xfrm>
            <a:prstGeom prst="rect">
              <a:avLst/>
            </a:prstGeom>
          </p:spPr>
        </p:pic>
        <p:pic>
          <p:nvPicPr>
            <p:cNvPr id="158" name="Logo 9">
              <a:extLst>
                <a:ext uri="{FF2B5EF4-FFF2-40B4-BE49-F238E27FC236}">
                  <a16:creationId xmlns:a16="http://schemas.microsoft.com/office/drawing/2014/main" id="{8D7C1D36-F5BB-C5C0-7FE6-57AEE8356FF5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4"/>
            <a:stretch>
              <a:fillRect/>
            </a:stretch>
          </p:blipFill>
          <p:spPr>
            <a:xfrm>
              <a:off x="3025004" y="5274492"/>
              <a:ext cx="417287" cy="141879"/>
            </a:xfrm>
            <a:prstGeom prst="rect">
              <a:avLst/>
            </a:prstGeom>
          </p:spPr>
        </p:pic>
        <p:pic>
          <p:nvPicPr>
            <p:cNvPr id="159" name="Logo 10">
              <a:extLst>
                <a:ext uri="{FF2B5EF4-FFF2-40B4-BE49-F238E27FC236}">
                  <a16:creationId xmlns:a16="http://schemas.microsoft.com/office/drawing/2014/main" id="{7F2671EA-7031-7E93-CAD8-33D04417CA55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5"/>
            <a:stretch>
              <a:fillRect/>
            </a:stretch>
          </p:blipFill>
          <p:spPr>
            <a:xfrm>
              <a:off x="3495363" y="5277604"/>
              <a:ext cx="423925" cy="135655"/>
            </a:xfrm>
            <a:prstGeom prst="rect">
              <a:avLst/>
            </a:prstGeom>
          </p:spPr>
        </p:pic>
        <p:pic>
          <p:nvPicPr>
            <p:cNvPr id="160" name="Logo 11">
              <a:extLst>
                <a:ext uri="{FF2B5EF4-FFF2-40B4-BE49-F238E27FC236}">
                  <a16:creationId xmlns:a16="http://schemas.microsoft.com/office/drawing/2014/main" id="{99B2717C-5D7F-9E2E-5929-AEB0400CA79E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6"/>
            <a:stretch>
              <a:fillRect/>
            </a:stretch>
          </p:blipFill>
          <p:spPr>
            <a:xfrm>
              <a:off x="3976156" y="5271175"/>
              <a:ext cx="409693" cy="148513"/>
            </a:xfrm>
            <a:prstGeom prst="rect">
              <a:avLst/>
            </a:prstGeom>
          </p:spPr>
        </p:pic>
        <p:pic>
          <p:nvPicPr>
            <p:cNvPr id="161" name="Logo 12">
              <a:extLst>
                <a:ext uri="{FF2B5EF4-FFF2-40B4-BE49-F238E27FC236}">
                  <a16:creationId xmlns:a16="http://schemas.microsoft.com/office/drawing/2014/main" id="{B484537B-274A-4DAD-180B-66EFB8074177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7"/>
            <a:stretch>
              <a:fillRect/>
            </a:stretch>
          </p:blipFill>
          <p:spPr>
            <a:xfrm>
              <a:off x="4416367" y="5309685"/>
              <a:ext cx="476627" cy="71493"/>
            </a:xfrm>
            <a:prstGeom prst="rect">
              <a:avLst/>
            </a:prstGeom>
          </p:spPr>
        </p:pic>
        <p:pic>
          <p:nvPicPr>
            <p:cNvPr id="162" name="Logo 13">
              <a:extLst>
                <a:ext uri="{FF2B5EF4-FFF2-40B4-BE49-F238E27FC236}">
                  <a16:creationId xmlns:a16="http://schemas.microsoft.com/office/drawing/2014/main" id="{BFA47130-38A9-F6FA-46D4-81B3BEC1FEEB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8"/>
            <a:stretch>
              <a:fillRect/>
            </a:stretch>
          </p:blipFill>
          <p:spPr>
            <a:xfrm>
              <a:off x="4916808" y="5277206"/>
              <a:ext cx="423101" cy="136451"/>
            </a:xfrm>
            <a:prstGeom prst="rect">
              <a:avLst/>
            </a:prstGeom>
          </p:spPr>
        </p:pic>
        <p:pic>
          <p:nvPicPr>
            <p:cNvPr id="163" name="Logo 14">
              <a:extLst>
                <a:ext uri="{FF2B5EF4-FFF2-40B4-BE49-F238E27FC236}">
                  <a16:creationId xmlns:a16="http://schemas.microsoft.com/office/drawing/2014/main" id="{ABA01A4E-6AD8-3B23-7E58-00B227D1B70C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29"/>
            <a:stretch>
              <a:fillRect/>
            </a:stretch>
          </p:blipFill>
          <p:spPr>
            <a:xfrm>
              <a:off x="5408129" y="5263021"/>
              <a:ext cx="387814" cy="164821"/>
            </a:xfrm>
            <a:prstGeom prst="rect">
              <a:avLst/>
            </a:prstGeom>
          </p:spPr>
        </p:pic>
        <p:pic>
          <p:nvPicPr>
            <p:cNvPr id="164" name="Logo 15">
              <a:extLst>
                <a:ext uri="{FF2B5EF4-FFF2-40B4-BE49-F238E27FC236}">
                  <a16:creationId xmlns:a16="http://schemas.microsoft.com/office/drawing/2014/main" id="{774A7C6D-DA60-7462-6625-BDA49C984899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0"/>
            <a:stretch>
              <a:fillRect/>
            </a:stretch>
          </p:blipFill>
          <p:spPr>
            <a:xfrm>
              <a:off x="5925981" y="5248900"/>
              <a:ext cx="299464" cy="193062"/>
            </a:xfrm>
            <a:prstGeom prst="rect">
              <a:avLst/>
            </a:prstGeom>
          </p:spPr>
        </p:pic>
        <p:pic>
          <p:nvPicPr>
            <p:cNvPr id="165" name="Logo 16">
              <a:extLst>
                <a:ext uri="{FF2B5EF4-FFF2-40B4-BE49-F238E27FC236}">
                  <a16:creationId xmlns:a16="http://schemas.microsoft.com/office/drawing/2014/main" id="{6F0FFC1D-DA3F-ED22-822D-ADE9D55B9F9D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1"/>
            <a:stretch>
              <a:fillRect/>
            </a:stretch>
          </p:blipFill>
          <p:spPr>
            <a:xfrm>
              <a:off x="3227144" y="5596477"/>
              <a:ext cx="548516" cy="106569"/>
            </a:xfrm>
            <a:prstGeom prst="rect">
              <a:avLst/>
            </a:prstGeom>
          </p:spPr>
        </p:pic>
        <p:pic>
          <p:nvPicPr>
            <p:cNvPr id="166" name="Logo 17">
              <a:extLst>
                <a:ext uri="{FF2B5EF4-FFF2-40B4-BE49-F238E27FC236}">
                  <a16:creationId xmlns:a16="http://schemas.microsoft.com/office/drawing/2014/main" id="{26A68BBF-5DD0-F03E-F321-D189117BA82F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2"/>
            <a:stretch>
              <a:fillRect/>
            </a:stretch>
          </p:blipFill>
          <p:spPr>
            <a:xfrm>
              <a:off x="3818700" y="5582981"/>
              <a:ext cx="518681" cy="133561"/>
            </a:xfrm>
            <a:prstGeom prst="rect">
              <a:avLst/>
            </a:prstGeom>
          </p:spPr>
        </p:pic>
        <p:pic>
          <p:nvPicPr>
            <p:cNvPr id="167" name="Logo 18">
              <a:extLst>
                <a:ext uri="{FF2B5EF4-FFF2-40B4-BE49-F238E27FC236}">
                  <a16:creationId xmlns:a16="http://schemas.microsoft.com/office/drawing/2014/main" id="{F9CBDB12-2FB6-3330-2187-D41C9CC3A93B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3"/>
            <a:stretch>
              <a:fillRect/>
            </a:stretch>
          </p:blipFill>
          <p:spPr>
            <a:xfrm>
              <a:off x="4400861" y="5578692"/>
              <a:ext cx="507641" cy="142139"/>
            </a:xfrm>
            <a:prstGeom prst="rect">
              <a:avLst/>
            </a:prstGeom>
          </p:spPr>
        </p:pic>
        <p:pic>
          <p:nvPicPr>
            <p:cNvPr id="168" name="Logo 19">
              <a:extLst>
                <a:ext uri="{FF2B5EF4-FFF2-40B4-BE49-F238E27FC236}">
                  <a16:creationId xmlns:a16="http://schemas.microsoft.com/office/drawing/2014/main" id="{C1044ADB-600C-16B9-7BA9-48BE7B2E0CE8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4"/>
            <a:stretch>
              <a:fillRect/>
            </a:stretch>
          </p:blipFill>
          <p:spPr>
            <a:xfrm>
              <a:off x="5014995" y="5558905"/>
              <a:ext cx="432650" cy="181713"/>
            </a:xfrm>
            <a:prstGeom prst="rect">
              <a:avLst/>
            </a:prstGeom>
          </p:spPr>
        </p:pic>
        <p:pic>
          <p:nvPicPr>
            <p:cNvPr id="169" name="Logo 20">
              <a:extLst>
                <a:ext uri="{FF2B5EF4-FFF2-40B4-BE49-F238E27FC236}">
                  <a16:creationId xmlns:a16="http://schemas.microsoft.com/office/drawing/2014/main" id="{5249A8FF-D7CB-CA14-2F71-9F76E8A8E44C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5"/>
            <a:stretch>
              <a:fillRect/>
            </a:stretch>
          </p:blipFill>
          <p:spPr>
            <a:xfrm>
              <a:off x="5558519" y="5575552"/>
              <a:ext cx="498883" cy="148418"/>
            </a:xfrm>
            <a:prstGeom prst="rect">
              <a:avLst/>
            </a:prstGeom>
          </p:spPr>
        </p:pic>
        <p:pic>
          <p:nvPicPr>
            <p:cNvPr id="170" name="Logo 21">
              <a:extLst>
                <a:ext uri="{FF2B5EF4-FFF2-40B4-BE49-F238E27FC236}">
                  <a16:creationId xmlns:a16="http://schemas.microsoft.com/office/drawing/2014/main" id="{0E7FF3B3-FD5F-5ED1-5554-5A6F9BDFF070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6"/>
            <a:stretch>
              <a:fillRect/>
            </a:stretch>
          </p:blipFill>
          <p:spPr>
            <a:xfrm>
              <a:off x="3820651" y="5890679"/>
              <a:ext cx="522990" cy="126827"/>
            </a:xfrm>
            <a:prstGeom prst="rect">
              <a:avLst/>
            </a:prstGeom>
          </p:spPr>
        </p:pic>
        <p:pic>
          <p:nvPicPr>
            <p:cNvPr id="171" name="Logo 22">
              <a:extLst>
                <a:ext uri="{FF2B5EF4-FFF2-40B4-BE49-F238E27FC236}">
                  <a16:creationId xmlns:a16="http://schemas.microsoft.com/office/drawing/2014/main" id="{74EC05CA-CF20-C75A-F6DA-AE8500FC1F17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7"/>
            <a:stretch>
              <a:fillRect/>
            </a:stretch>
          </p:blipFill>
          <p:spPr>
            <a:xfrm>
              <a:off x="4487575" y="5836887"/>
              <a:ext cx="334210" cy="234411"/>
            </a:xfrm>
            <a:prstGeom prst="rect">
              <a:avLst/>
            </a:prstGeom>
          </p:spPr>
        </p:pic>
        <p:pic>
          <p:nvPicPr>
            <p:cNvPr id="172" name="Logo 23">
              <a:extLst>
                <a:ext uri="{FF2B5EF4-FFF2-40B4-BE49-F238E27FC236}">
                  <a16:creationId xmlns:a16="http://schemas.microsoft.com/office/drawing/2014/main" id="{C50D361C-D6C2-CE4E-2840-03D15CD4AB4F}"/>
                </a:ext>
              </a:extLst>
            </p:cNvPr>
            <p:cNvPicPr>
              <a:picLocks noChangeAspect="1"/>
            </p:cNvPicPr>
            <p:nvPr/>
          </p:nvPicPr>
          <p:blipFill dpi="330">
            <a:blip r:embed="rId38"/>
            <a:stretch>
              <a:fillRect/>
            </a:stretch>
          </p:blipFill>
          <p:spPr>
            <a:xfrm>
              <a:off x="5080598" y="5825437"/>
              <a:ext cx="293233" cy="257311"/>
            </a:xfrm>
            <a:prstGeom prst="rect">
              <a:avLst/>
            </a:prstGeom>
          </p:spPr>
        </p:pic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3B34C6E-7421-AD0A-00AB-0A6A476AA2B7}"/>
              </a:ext>
            </a:extLst>
          </p:cNvPr>
          <p:cNvSpPr txBox="1"/>
          <p:nvPr/>
        </p:nvSpPr>
        <p:spPr>
          <a:xfrm>
            <a:off x="2982982" y="4760522"/>
            <a:ext cx="317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services more than 70+ cruise brands worldwide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92A4AB-8FBD-4674-2C1E-03D2AE60F712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436" y="6051505"/>
            <a:ext cx="422519" cy="422519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D8C33F93-1FDB-9D39-42D7-9A6E982213B3}"/>
              </a:ext>
            </a:extLst>
          </p:cNvPr>
          <p:cNvSpPr/>
          <p:nvPr/>
        </p:nvSpPr>
        <p:spPr bwMode="gray">
          <a:xfrm>
            <a:off x="4734268" y="3455195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Shore E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xcursions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36F57F7-019D-569E-5701-4D269DD721B9}"/>
              </a:ext>
            </a:extLst>
          </p:cNvPr>
          <p:cNvSpPr/>
          <p:nvPr/>
        </p:nvSpPr>
        <p:spPr bwMode="gray">
          <a:xfrm>
            <a:off x="4734268" y="2806701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Bus and T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ransfers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415A669-01DE-424B-6702-1FB79E8E0DD7}"/>
              </a:ext>
            </a:extLst>
          </p:cNvPr>
          <p:cNvSpPr/>
          <p:nvPr/>
        </p:nvSpPr>
        <p:spPr bwMode="gray">
          <a:xfrm>
            <a:off x="4734268" y="3137298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Retail Sales</a:t>
            </a:r>
          </a:p>
        </p:txBody>
      </p:sp>
      <p:pic>
        <p:nvPicPr>
          <p:cNvPr id="110" name="Graphic 30">
            <a:extLst>
              <a:ext uri="{FF2B5EF4-FFF2-40B4-BE49-F238E27FC236}">
                <a16:creationId xmlns:a16="http://schemas.microsoft.com/office/drawing/2014/main" id="{CE826192-45CC-BA90-17C5-C31B0E104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2263" y="3081504"/>
            <a:ext cx="297202" cy="35518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2CA83BC6-231C-9C68-6D05-DE3FAE8B4CE9}"/>
              </a:ext>
            </a:extLst>
          </p:cNvPr>
          <p:cNvSpPr/>
          <p:nvPr/>
        </p:nvSpPr>
        <p:spPr bwMode="gray">
          <a:xfrm>
            <a:off x="2613992" y="3134580"/>
            <a:ext cx="870002" cy="267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Taxi Services</a:t>
            </a:r>
          </a:p>
        </p:txBody>
      </p:sp>
      <p:pic>
        <p:nvPicPr>
          <p:cNvPr id="112" name="Graphic 42" descr="Taxi with solid fill">
            <a:extLst>
              <a:ext uri="{FF2B5EF4-FFF2-40B4-BE49-F238E27FC236}">
                <a16:creationId xmlns:a16="http://schemas.microsoft.com/office/drawing/2014/main" id="{84FCEBEB-B0B2-DB2E-F21D-FE40505972C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96789" y="3160576"/>
            <a:ext cx="186252" cy="222586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98C99325-CBC7-4DEE-4469-1D4CE32F2513}"/>
              </a:ext>
            </a:extLst>
          </p:cNvPr>
          <p:cNvSpPr/>
          <p:nvPr/>
        </p:nvSpPr>
        <p:spPr bwMode="gray">
          <a:xfrm>
            <a:off x="3650753" y="3455195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Car Rental, Parking</a:t>
            </a:r>
          </a:p>
        </p:txBody>
      </p:sp>
      <p:pic>
        <p:nvPicPr>
          <p:cNvPr id="114" name="Graphic 43" descr="Car with solid fill">
            <a:extLst>
              <a:ext uri="{FF2B5EF4-FFF2-40B4-BE49-F238E27FC236}">
                <a16:creationId xmlns:a16="http://schemas.microsoft.com/office/drawing/2014/main" id="{57EDD4C5-7B81-6469-82DD-980F52C0851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663343" y="3424026"/>
            <a:ext cx="166992" cy="32588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63589069-F78C-FFB3-4223-D76E1109AC7C}"/>
              </a:ext>
            </a:extLst>
          </p:cNvPr>
          <p:cNvSpPr/>
          <p:nvPr/>
        </p:nvSpPr>
        <p:spPr bwMode="gray">
          <a:xfrm>
            <a:off x="2613992" y="2803983"/>
            <a:ext cx="870002" cy="267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118872" tIns="0" rIns="118872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Restaurants and Cafes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1AF3024-812A-F70C-293F-0903B49C5A6E}"/>
              </a:ext>
            </a:extLst>
          </p:cNvPr>
          <p:cNvSpPr/>
          <p:nvPr/>
        </p:nvSpPr>
        <p:spPr bwMode="gray">
          <a:xfrm>
            <a:off x="3650753" y="3137298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WiFi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</p:txBody>
      </p:sp>
      <p:pic>
        <p:nvPicPr>
          <p:cNvPr id="117" name="Graphic 45">
            <a:extLst>
              <a:ext uri="{FF2B5EF4-FFF2-40B4-BE49-F238E27FC236}">
                <a16:creationId xmlns:a16="http://schemas.microsoft.com/office/drawing/2014/main" id="{78253B42-3CAF-11FF-29E5-377F62C6F8E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686665" y="3193898"/>
            <a:ext cx="143670" cy="166939"/>
          </a:xfrm>
          <a:prstGeom prst="rect">
            <a:avLst/>
          </a:prstGeom>
        </p:spPr>
      </p:pic>
      <p:pic>
        <p:nvPicPr>
          <p:cNvPr id="118" name="Graphic 44" descr="Coffee with solid fill">
            <a:extLst>
              <a:ext uri="{FF2B5EF4-FFF2-40B4-BE49-F238E27FC236}">
                <a16:creationId xmlns:a16="http://schemas.microsoft.com/office/drawing/2014/main" id="{2E17A9B2-4CBC-DE30-084E-CBB36E52F10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611506" y="2803983"/>
            <a:ext cx="204877" cy="244845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E6502568-782C-DC70-278F-CCB660C6BA82}"/>
              </a:ext>
            </a:extLst>
          </p:cNvPr>
          <p:cNvSpPr/>
          <p:nvPr/>
        </p:nvSpPr>
        <p:spPr bwMode="gray">
          <a:xfrm>
            <a:off x="3650753" y="2806701"/>
            <a:ext cx="960120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Advertisement</a:t>
            </a:r>
          </a:p>
        </p:txBody>
      </p:sp>
      <p:pic>
        <p:nvPicPr>
          <p:cNvPr id="120" name="Graphic 46">
            <a:extLst>
              <a:ext uri="{FF2B5EF4-FFF2-40B4-BE49-F238E27FC236}">
                <a16:creationId xmlns:a16="http://schemas.microsoft.com/office/drawing/2014/main" id="{92CF4591-030A-AF70-2868-E2F50C4A3BF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672785" y="2844039"/>
            <a:ext cx="103718" cy="187175"/>
          </a:xfrm>
          <a:prstGeom prst="rect">
            <a:avLst/>
          </a:prstGeom>
        </p:spPr>
      </p:pic>
      <p:pic>
        <p:nvPicPr>
          <p:cNvPr id="121" name="Graphic 47">
            <a:extLst>
              <a:ext uri="{FF2B5EF4-FFF2-40B4-BE49-F238E27FC236}">
                <a16:creationId xmlns:a16="http://schemas.microsoft.com/office/drawing/2014/main" id="{C3365CF0-393C-96B3-619A-B7667F88630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789535" y="3152707"/>
            <a:ext cx="81808" cy="222586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08AA2A3B-8AA3-3FD4-5784-DC7B738CA001}"/>
              </a:ext>
            </a:extLst>
          </p:cNvPr>
          <p:cNvSpPr/>
          <p:nvPr/>
        </p:nvSpPr>
        <p:spPr bwMode="gray">
          <a:xfrm>
            <a:off x="2613992" y="3452477"/>
            <a:ext cx="870002" cy="267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Concierge, City Map</a:t>
            </a:r>
          </a:p>
        </p:txBody>
      </p:sp>
      <p:pic>
        <p:nvPicPr>
          <p:cNvPr id="123" name="Graphic 48">
            <a:extLst>
              <a:ext uri="{FF2B5EF4-FFF2-40B4-BE49-F238E27FC236}">
                <a16:creationId xmlns:a16="http://schemas.microsoft.com/office/drawing/2014/main" id="{5A1AC859-B7C3-410A-5563-557CF138563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622296" y="3493028"/>
            <a:ext cx="135237" cy="180776"/>
          </a:xfrm>
          <a:prstGeom prst="rect">
            <a:avLst/>
          </a:prstGeom>
        </p:spPr>
      </p:pic>
      <p:pic>
        <p:nvPicPr>
          <p:cNvPr id="124" name="Graphic 61">
            <a:extLst>
              <a:ext uri="{FF2B5EF4-FFF2-40B4-BE49-F238E27FC236}">
                <a16:creationId xmlns:a16="http://schemas.microsoft.com/office/drawing/2014/main" id="{8662FC20-C401-A811-6FE1-8E7844AAB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1555" y="2998038"/>
            <a:ext cx="529959" cy="461010"/>
          </a:xfrm>
          <a:prstGeom prst="rect">
            <a:avLst/>
          </a:prstGeom>
        </p:spPr>
      </p:pic>
      <p:pic>
        <p:nvPicPr>
          <p:cNvPr id="125" name="Graphic 55" descr="Sailboat with solid fill">
            <a:extLst>
              <a:ext uri="{FF2B5EF4-FFF2-40B4-BE49-F238E27FC236}">
                <a16:creationId xmlns:a16="http://schemas.microsoft.com/office/drawing/2014/main" id="{B74CFF8C-62C1-8E30-1FA2-465F9282C82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723935" y="3491999"/>
            <a:ext cx="202351" cy="202351"/>
          </a:xfrm>
          <a:prstGeom prst="rect">
            <a:avLst/>
          </a:prstGeom>
        </p:spPr>
      </p:pic>
      <p:pic>
        <p:nvPicPr>
          <p:cNvPr id="126" name="Graphic 57" descr="Bus with solid fill">
            <a:extLst>
              <a:ext uri="{FF2B5EF4-FFF2-40B4-BE49-F238E27FC236}">
                <a16:creationId xmlns:a16="http://schemas.microsoft.com/office/drawing/2014/main" id="{F3A90D90-43EF-39FB-E2BA-4DB5F37C3D0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749335" y="2848765"/>
            <a:ext cx="202351" cy="202351"/>
          </a:xfrm>
          <a:prstGeom prst="rect">
            <a:avLst/>
          </a:prstGeom>
        </p:spPr>
      </p:pic>
      <p:pic>
        <p:nvPicPr>
          <p:cNvPr id="127" name="Graphic 131">
            <a:extLst>
              <a:ext uri="{FF2B5EF4-FFF2-40B4-BE49-F238E27FC236}">
                <a16:creationId xmlns:a16="http://schemas.microsoft.com/office/drawing/2014/main" id="{44764587-AC3C-57DB-D9DE-A279F845017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6667" y="3081504"/>
            <a:ext cx="301752" cy="356616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167186" y="675186"/>
            <a:ext cx="529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3C5B5"/>
                </a:solidFill>
                <a:cs typeface="Arial" panose="020B0604020202020204" pitchFamily="34" charset="0"/>
              </a:rPr>
              <a:t>Ancillary Revenues: Optimizing the Potential</a:t>
            </a:r>
            <a:endParaRPr lang="en-GB" baseline="0" dirty="0">
              <a:solidFill>
                <a:srgbClr val="63C5B5"/>
              </a:solidFill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80AF6-643C-3F30-080F-0BEDE5F75C18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10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74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4C651E0-DFF6-44DE-AEDF-FA3069A62612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gray">
          <a:xfrm>
            <a:off x="215152" y="2247216"/>
            <a:ext cx="31408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236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H1-2024: Financial Review</a:t>
            </a:r>
          </a:p>
        </p:txBody>
      </p:sp>
    </p:spTree>
    <p:extLst>
      <p:ext uri="{BB962C8B-B14F-4D97-AF65-F5344CB8AC3E}">
        <p14:creationId xmlns:p14="http://schemas.microsoft.com/office/powerpoint/2010/main" val="62186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78612" y="1645802"/>
            <a:ext cx="4708187" cy="455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</a:pPr>
            <a:r>
              <a:rPr lang="en-US" sz="12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Continued Strong improvement in cruise KPIs in 6 months to end Sept 2023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Cruise calls up </a:t>
            </a:r>
            <a:r>
              <a:rPr lang="en-US" sz="1200" b="1" dirty="0">
                <a:solidFill>
                  <a:srgbClr val="63C5B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+16%</a:t>
            </a:r>
            <a:r>
              <a:rPr lang="en-US" sz="1200" b="1" dirty="0">
                <a:solidFill>
                  <a:srgbClr val="00AC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 the 6M Reporting Period ending 30 Sept 2023 compared to comparable period in FY 2023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 line with expectations / call list at the beginning of the fiscal year and 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exceeding pre-pandemic level</a:t>
            </a:r>
            <a:endParaRPr lang="en-US" sz="12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00ACE5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0" lvl="1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</a:pPr>
            <a:r>
              <a:rPr lang="en-US" sz="12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Strong recovery in cruise passenger volumes</a:t>
            </a:r>
            <a:endParaRPr lang="en-US" sz="12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63C5B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6.7m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passengers in the 6M Reporting Period compared to 4.3m in comparable period in FY 2023 translating into </a:t>
            </a:r>
            <a:r>
              <a:rPr lang="en-US" sz="1200" b="1" dirty="0">
                <a:solidFill>
                  <a:srgbClr val="63C5B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+54%</a:t>
            </a:r>
            <a:r>
              <a:rPr lang="en-US" sz="1200" b="1" dirty="0">
                <a:solidFill>
                  <a:srgbClr val="00AC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2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Stronger pax growth driven occupancy levels returning to 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pre-pandemic levels across all regions</a:t>
            </a:r>
          </a:p>
          <a:p>
            <a:pPr marL="396479" lvl="2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</a:pPr>
            <a:r>
              <a:rPr lang="en-US" sz="12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Strong call reservations for remainder of fiscal year 2024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Cruise call reservations at consolidated ports for fiscal year 2024 well above pre-pandemic level 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63C5B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+12.5m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passengers expected for full FY2024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Occupancy at GPH ports in excess of </a:t>
            </a:r>
            <a:r>
              <a:rPr lang="en-US" sz="12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100%</a:t>
            </a:r>
            <a:r>
              <a:rPr lang="en-US" sz="1200" dirty="0">
                <a:solidFill>
                  <a:srgbClr val="07367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since February 2023</a:t>
            </a:r>
          </a:p>
          <a:p>
            <a:pPr marL="171450" lvl="1" indent="-17145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Average occupancy rate in fiscal year 2024 to date </a:t>
            </a:r>
            <a:r>
              <a:rPr lang="en-US" sz="12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108%</a:t>
            </a:r>
          </a:p>
          <a:p>
            <a:pPr marL="322229" lvl="2" indent="-97200" algn="just" defTabSz="514350">
              <a:lnSpc>
                <a:spcPct val="120000"/>
              </a:lnSpc>
              <a:spcBef>
                <a:spcPts val="169"/>
              </a:spcBef>
              <a:buClr>
                <a:srgbClr val="40C1AC"/>
              </a:buClr>
              <a:buFont typeface="Arial" panose="020B0604020202020204" pitchFamily="34" charset="0"/>
              <a:buChar char="•"/>
            </a:pPr>
            <a:endParaRPr lang="en-US" sz="825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20" y="6460043"/>
            <a:ext cx="80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FY2020 data includes the comparative information for two major ports acquired during the year : Antigua Cruise Port and Nassau Cruise Port. 2022 and 2023 data </a:t>
            </a:r>
          </a:p>
          <a:p>
            <a:r>
              <a:rPr lang="de-DE" sz="8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includes new ports added since 2019: Kalundborg, Las Palmas, Vigo, Crotone, Taranto, Tarragona and Prince Rupert. 2024 Expectations as of March 2023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59416" y="60326"/>
            <a:ext cx="9001125" cy="338554"/>
          </a:xfrm>
        </p:spPr>
        <p:txBody>
          <a:bodyPr/>
          <a:lstStyle/>
          <a:p>
            <a:r>
              <a:rPr lang="en-GB" sz="2200" spc="-113" dirty="0">
                <a:solidFill>
                  <a:srgbClr val="FFFFFF"/>
                </a:solidFill>
                <a:cs typeface="Calibri Light" panose="020F0302020204030204" pitchFamily="34" charset="0"/>
              </a:rPr>
              <a:t>Strong Recovery and Continued Growth in Cruise Performance</a:t>
            </a:r>
            <a:endParaRPr lang="en-GB" sz="2200" dirty="0">
              <a:cs typeface="Calibri Light" panose="020F030202020403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37315" y="1301277"/>
            <a:ext cx="0" cy="483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9B09C9-925E-3979-28EA-3696ED123E3B}"/>
              </a:ext>
            </a:extLst>
          </p:cNvPr>
          <p:cNvSpPr txBox="1"/>
          <p:nvPr/>
        </p:nvSpPr>
        <p:spPr>
          <a:xfrm>
            <a:off x="119949" y="945536"/>
            <a:ext cx="371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Monthly GPH Cruise </a:t>
            </a:r>
            <a:r>
              <a:rPr lang="en-GB" sz="1200" b="1" i="1" u="sng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Calls</a:t>
            </a:r>
            <a:r>
              <a:rPr lang="en-GB" sz="1200" b="1" i="1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fiscal years 2020, 2023 &amp;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BD316-19E4-3F24-4ACD-5AFB950C5826}"/>
              </a:ext>
            </a:extLst>
          </p:cNvPr>
          <p:cNvSpPr txBox="1"/>
          <p:nvPr/>
        </p:nvSpPr>
        <p:spPr>
          <a:xfrm>
            <a:off x="164820" y="3692353"/>
            <a:ext cx="36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Monthly GPH </a:t>
            </a:r>
            <a:r>
              <a:rPr lang="en-GB" sz="1200" b="1" i="1" u="sng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Passengers</a:t>
            </a:r>
            <a:r>
              <a:rPr lang="en-GB" sz="1200" b="1" i="1" dirty="0">
                <a:solidFill>
                  <a:srgbClr val="365F9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fiscal years 2020, 2023 &amp; 2024 (‘000 pax)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D4085-F908-6067-43CE-07ED8FAE905A}"/>
              </a:ext>
            </a:extLst>
          </p:cNvPr>
          <p:cNvSpPr txBox="1"/>
          <p:nvPr/>
        </p:nvSpPr>
        <p:spPr>
          <a:xfrm>
            <a:off x="4083625" y="945536"/>
            <a:ext cx="4620638" cy="43854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defPPr>
              <a:defRPr lang="en-US"/>
            </a:defPPr>
            <a:lvl1pPr marR="212725" algn="just">
              <a:lnSpc>
                <a:spcPct val="120000"/>
              </a:lnSpc>
              <a:spcBef>
                <a:spcPts val="225"/>
              </a:spcBef>
              <a:buClr>
                <a:srgbClr val="9EC9C5"/>
              </a:buClr>
              <a:defRPr sz="1600" b="1" spc="-5">
                <a:solidFill>
                  <a:srgbClr val="00ACE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1200" dirty="0"/>
              <a:t>GPH’s cruise operations have transformed in scale and reach vs. p</a:t>
            </a:r>
            <a:r>
              <a:rPr lang="en-GB" sz="1200" dirty="0"/>
              <a:t>re-pandemic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330790"/>
              </p:ext>
            </p:extLst>
          </p:nvPr>
        </p:nvGraphicFramePr>
        <p:xfrm>
          <a:off x="62443" y="1126610"/>
          <a:ext cx="3614612" cy="236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350513"/>
              </p:ext>
            </p:extLst>
          </p:nvPr>
        </p:nvGraphicFramePr>
        <p:xfrm>
          <a:off x="101946" y="4094187"/>
          <a:ext cx="3571625" cy="236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" y="3442358"/>
            <a:ext cx="3308015" cy="165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D4E70-24EB-AD08-6744-0538EEF31CE1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aseline="0" dirty="0">
                <a:solidFill>
                  <a:srgbClr val="002D72"/>
                </a:solidFill>
                <a:ea typeface="+mj-ea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2657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59416" y="60326"/>
            <a:ext cx="9001125" cy="338554"/>
          </a:xfrm>
        </p:spPr>
        <p:txBody>
          <a:bodyPr/>
          <a:lstStyle/>
          <a:p>
            <a:r>
              <a:rPr lang="en-GB" sz="2200" spc="-113" dirty="0">
                <a:solidFill>
                  <a:srgbClr val="FFFFFF"/>
                </a:solidFill>
                <a:cs typeface="Calibri Light" panose="020F0302020204030204" pitchFamily="34" charset="0"/>
              </a:rPr>
              <a:t>Strong Recovery and Continued Growth in Cruise Performance (cont’d)</a:t>
            </a:r>
            <a:endParaRPr lang="en-GB" sz="2200" dirty="0">
              <a:cs typeface="Calibri Light" panose="020F03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A9AF30-750C-D5A3-3790-5AF92EA02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746763"/>
              </p:ext>
            </p:extLst>
          </p:nvPr>
        </p:nvGraphicFramePr>
        <p:xfrm>
          <a:off x="496718" y="1527242"/>
          <a:ext cx="6750755" cy="401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98171" y="6209536"/>
            <a:ext cx="7749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2D7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* Based on largest GPH ports: Nassau, Antigua, Barcelona, Malaga, Valletta, and Ege.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5DEFBD-1F49-7FC5-B491-70F369222334}"/>
              </a:ext>
            </a:extLst>
          </p:cNvPr>
          <p:cNvSpPr/>
          <p:nvPr/>
        </p:nvSpPr>
        <p:spPr bwMode="gray">
          <a:xfrm>
            <a:off x="6361890" y="1527243"/>
            <a:ext cx="963038" cy="603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B2022-4DF7-9C33-7569-23702FA669FB}"/>
              </a:ext>
            </a:extLst>
          </p:cNvPr>
          <p:cNvSpPr txBox="1"/>
          <p:nvPr/>
        </p:nvSpPr>
        <p:spPr>
          <a:xfrm>
            <a:off x="141289" y="684125"/>
            <a:ext cx="83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3C5B5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GPH Key Ports* Cruise Passengers Actuals as % of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CA0DA-6B35-EB43-DD3C-0EEB461DE67B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13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255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0" y="1753803"/>
            <a:ext cx="4132264" cy="255628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GB" sz="1200" b="1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6.7m</a:t>
            </a:r>
            <a:r>
              <a:rPr lang="en-GB" sz="1200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passengers in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6M Reporting Period ending 30 Sept 2023 compared to 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4.3m in the comparable period in FY2023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Adjusted Revenue of USD </a:t>
            </a:r>
            <a:r>
              <a:rPr lang="en-GB" sz="1200" b="1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95.9m</a:t>
            </a:r>
            <a:r>
              <a:rPr lang="en-GB" sz="1200" b="1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has grown </a:t>
            </a:r>
            <a:r>
              <a:rPr lang="en-GB" sz="1200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YoY and compares to USD 64.1m in the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same period in FY2023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Segmental EBITDA of USD </a:t>
            </a:r>
            <a:r>
              <a:rPr lang="en-GB" sz="1200" b="1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67.6m</a:t>
            </a:r>
            <a:r>
              <a:rPr lang="en-US" sz="1200" b="1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has grown </a:t>
            </a:r>
            <a:r>
              <a:rPr lang="en-US" sz="1200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54%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YoY and compares to USD 44.0m in the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same period in FY2023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Adjusted EBITDA of USD </a:t>
            </a:r>
            <a:r>
              <a:rPr lang="en-US" sz="1200" b="1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64.1m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has grown </a:t>
            </a:r>
            <a:r>
              <a:rPr lang="en-US" sz="1200" dirty="0">
                <a:solidFill>
                  <a:srgbClr val="63C5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59% 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YoY and compares to USD 40.4m in the same period FY2023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Increase in gross debt driven by financing refinancing of Sixth Street loan generating excess cash, impact to cash offset by investment into ports, primarily Nassau and Ege extension</a:t>
            </a:r>
          </a:p>
          <a:p>
            <a:pPr lvl="1" algn="just" defTabSz="514350">
              <a:lnSpc>
                <a:spcPct val="125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D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indent="0" algn="just" defTabSz="514350">
              <a:lnSpc>
                <a:spcPct val="125000"/>
              </a:lnSpc>
              <a:spcBef>
                <a:spcPts val="169"/>
              </a:spcBef>
              <a:spcAft>
                <a:spcPts val="1200"/>
              </a:spcAft>
              <a:buClr>
                <a:srgbClr val="40C1AC"/>
              </a:buClr>
              <a:buNone/>
            </a:pPr>
            <a:endParaRPr lang="en-US" sz="1100" b="1" dirty="0">
              <a:solidFill>
                <a:srgbClr val="00ACE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6884" y="49740"/>
            <a:ext cx="8859837" cy="338554"/>
          </a:xfrm>
        </p:spPr>
        <p:txBody>
          <a:bodyPr/>
          <a:lstStyle/>
          <a:p>
            <a:r>
              <a:rPr lang="en-GB" sz="2200" spc="-113" dirty="0">
                <a:ea typeface="Calibri Light" panose="020F0302020204030204" pitchFamily="34" charset="0"/>
                <a:cs typeface="Calibri Light" panose="020F0302020204030204" pitchFamily="34" charset="0"/>
              </a:rPr>
              <a:t>Record Half Year Performance</a:t>
            </a:r>
            <a:endParaRPr lang="en-GB" sz="22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0946115"/>
              </p:ext>
            </p:extLst>
          </p:nvPr>
        </p:nvGraphicFramePr>
        <p:xfrm>
          <a:off x="259158" y="1131105"/>
          <a:ext cx="4059722" cy="4292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088">
                  <a:extLst>
                    <a:ext uri="{9D8B030D-6E8A-4147-A177-3AD203B41FA5}">
                      <a16:colId xmlns:a16="http://schemas.microsoft.com/office/drawing/2014/main" val="2372055780"/>
                    </a:ext>
                  </a:extLst>
                </a:gridCol>
                <a:gridCol w="582739">
                  <a:extLst>
                    <a:ext uri="{9D8B030D-6E8A-4147-A177-3AD203B41FA5}">
                      <a16:colId xmlns:a16="http://schemas.microsoft.com/office/drawing/2014/main" val="450788620"/>
                    </a:ext>
                  </a:extLst>
                </a:gridCol>
                <a:gridCol w="605503">
                  <a:extLst>
                    <a:ext uri="{9D8B030D-6E8A-4147-A177-3AD203B41FA5}">
                      <a16:colId xmlns:a16="http://schemas.microsoft.com/office/drawing/2014/main" val="1174040501"/>
                    </a:ext>
                  </a:extLst>
                </a:gridCol>
                <a:gridCol w="531143">
                  <a:extLst>
                    <a:ext uri="{9D8B030D-6E8A-4147-A177-3AD203B41FA5}">
                      <a16:colId xmlns:a16="http://schemas.microsoft.com/office/drawing/2014/main" val="410215295"/>
                    </a:ext>
                  </a:extLst>
                </a:gridCol>
                <a:gridCol w="733249">
                  <a:extLst>
                    <a:ext uri="{9D8B030D-6E8A-4147-A177-3AD203B41FA5}">
                      <a16:colId xmlns:a16="http://schemas.microsoft.com/office/drawing/2014/main" val="3621809383"/>
                    </a:ext>
                  </a:extLst>
                </a:gridCol>
              </a:tblGrid>
              <a:tr h="386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73674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 2023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</a:t>
                      </a:r>
                      <a:r>
                        <a:rPr lang="en-GB" sz="1050" b="1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2022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YoY</a:t>
                      </a:r>
                      <a:endParaRPr lang="en-GB" sz="90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Change</a:t>
                      </a:r>
                      <a:endParaRPr lang="en-GB" sz="90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12M Mar 2023</a:t>
                      </a: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86886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5328983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6.7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4.3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9.2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399495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Adjusted Revenue ($m)</a:t>
                      </a:r>
                      <a:r>
                        <a:rPr lang="en-GB" sz="1050" b="0" baseline="3000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95.9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64.1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117.2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6528734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Segmental EBITDA ($m)</a:t>
                      </a:r>
                      <a:r>
                        <a:rPr lang="en-GB" sz="1050" b="0" baseline="3000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67.6</a:t>
                      </a: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44.0</a:t>
                      </a: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80.0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829865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Group costs ($m)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(3.4)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(3.6)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(7.3)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93487293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Adjusted EBITDA ($m)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64.1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40.4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72.7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92907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Segmental EBITDA Margin (%)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70.4%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68.7%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68.3%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rgbClr val="1C3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6517077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Adjusted EBITDA Margin (%)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66.9%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63.0%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62.0%</a:t>
                      </a:r>
                      <a:endParaRPr lang="en-GB" sz="900" b="0" i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39113665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6267007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 2023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</a:t>
                      </a:r>
                      <a:r>
                        <a:rPr lang="en-GB" sz="1050" b="1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Mar 2023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4126829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Gross Debt ($m)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679.5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612.3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64582095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Net Debt ($m)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561.1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494.0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331673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Cash ($m)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118.4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118.3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592754638"/>
                  </a:ext>
                </a:extLst>
              </a:tr>
              <a:tr h="274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Net Debt/LTM </a:t>
                      </a:r>
                      <a:r>
                        <a:rPr lang="en-GB" sz="1050" b="0" dirty="0" err="1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Adj</a:t>
                      </a:r>
                      <a:r>
                        <a:rPr lang="en-GB" sz="1050" b="0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EBITDA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5.8x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6.7x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5522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C1540D-0843-656A-8040-0E352E391C9B}"/>
              </a:ext>
            </a:extLst>
          </p:cNvPr>
          <p:cNvSpPr txBox="1"/>
          <p:nvPr/>
        </p:nvSpPr>
        <p:spPr>
          <a:xfrm>
            <a:off x="141289" y="691745"/>
            <a:ext cx="83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3C5B5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GPH Selected Key Preliminary Financials </a:t>
            </a:r>
            <a:r>
              <a:rPr lang="en-GB" dirty="0">
                <a:solidFill>
                  <a:srgbClr val="63C5B5"/>
                </a:solidFill>
              </a:rPr>
              <a:t>for </a:t>
            </a:r>
            <a:r>
              <a:rPr lang="en-US" dirty="0">
                <a:solidFill>
                  <a:srgbClr val="63C5B5"/>
                </a:solidFill>
              </a:rPr>
              <a:t>period ending 30 Sept 2023 </a:t>
            </a:r>
            <a:r>
              <a:rPr lang="en-GB" dirty="0">
                <a:solidFill>
                  <a:srgbClr val="63C5B5"/>
                </a:solidFill>
              </a:rPr>
              <a:t>($m</a:t>
            </a:r>
            <a:r>
              <a:rPr lang="en-GB" dirty="0">
                <a:solidFill>
                  <a:srgbClr val="63C5B5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ED683-1B03-2CAB-9A08-2BB21A754B51}"/>
              </a:ext>
            </a:extLst>
          </p:cNvPr>
          <p:cNvCxnSpPr/>
          <p:nvPr/>
        </p:nvCxnSpPr>
        <p:spPr>
          <a:xfrm>
            <a:off x="4502841" y="1324152"/>
            <a:ext cx="0" cy="4743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F6403-E187-F85F-1556-7989E5B29BB8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14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757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7668675"/>
              </p:ext>
            </p:extLst>
          </p:nvPr>
        </p:nvGraphicFramePr>
        <p:xfrm>
          <a:off x="263810" y="1301835"/>
          <a:ext cx="4060036" cy="409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023">
                  <a:extLst>
                    <a:ext uri="{9D8B030D-6E8A-4147-A177-3AD203B41FA5}">
                      <a16:colId xmlns:a16="http://schemas.microsoft.com/office/drawing/2014/main" val="2372055780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450788620"/>
                    </a:ext>
                  </a:extLst>
                </a:gridCol>
                <a:gridCol w="783240">
                  <a:extLst>
                    <a:ext uri="{9D8B030D-6E8A-4147-A177-3AD203B41FA5}">
                      <a16:colId xmlns:a16="http://schemas.microsoft.com/office/drawing/2014/main" val="1174040501"/>
                    </a:ext>
                  </a:extLst>
                </a:gridCol>
                <a:gridCol w="695056">
                  <a:extLst>
                    <a:ext uri="{9D8B030D-6E8A-4147-A177-3AD203B41FA5}">
                      <a16:colId xmlns:a16="http://schemas.microsoft.com/office/drawing/2014/main" val="4148255619"/>
                    </a:ext>
                  </a:extLst>
                </a:gridCol>
              </a:tblGrid>
              <a:tr h="211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 2023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</a:t>
                      </a:r>
                      <a:r>
                        <a:rPr lang="en-GB" sz="1050" b="1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2022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YoY Change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86886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(%)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998473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9AC2E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73674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73674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73674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41947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Americas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610089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2.2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1.6</a:t>
                      </a:r>
                      <a:endParaRPr lang="en-GB" sz="105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37%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19994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22.8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14.8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570011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Segmental EBITDA ($m)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14.3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9.5</a:t>
                      </a:r>
                      <a:endParaRPr lang="en-GB" sz="105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n-GB" sz="105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61190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62.8%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64.6%</a:t>
                      </a:r>
                      <a:endParaRPr lang="en-GB" sz="105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380403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Revenue Yield per PAX</a:t>
                      </a:r>
                      <a:r>
                        <a:rPr lang="en-GB" sz="1050" b="0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9.0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183160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solidFill>
                          <a:srgbClr val="365F9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82689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West Med &amp; Atlantic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35853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2.2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1.3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709466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24.2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16.1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006806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Segmental EBITDA ($m)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20.0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11.3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5386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82.6%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69.7%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973457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Revenue Yield per PAX</a:t>
                      </a:r>
                      <a:r>
                        <a:rPr lang="en-GB" sz="1050" b="0" baseline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11.0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12.7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-14%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249732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591607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Central Med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9AC2E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90556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0.7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054146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15.4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10.0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55%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731380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Segmental EBITDA ($m)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8.3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6.1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35%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723125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53.6%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61.5%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194297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Revenue Yield per PAX</a:t>
                      </a:r>
                      <a:r>
                        <a:rPr lang="en-GB" sz="1050" b="0" baseline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12.3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13.6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-10%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51183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1237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195E99-0098-A3D1-F960-8774EDE6F943}"/>
              </a:ext>
            </a:extLst>
          </p:cNvPr>
          <p:cNvSpPr txBox="1"/>
          <p:nvPr/>
        </p:nvSpPr>
        <p:spPr>
          <a:xfrm>
            <a:off x="141289" y="706985"/>
            <a:ext cx="836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3C5B5"/>
                </a:solidFill>
              </a:rPr>
              <a:t>GPH Regional Breakdown 6M Results for </a:t>
            </a:r>
            <a:r>
              <a:rPr lang="en-US" dirty="0">
                <a:solidFill>
                  <a:srgbClr val="63C5B5"/>
                </a:solidFill>
              </a:rPr>
              <a:t>period ending 30 Sept 2023 </a:t>
            </a:r>
            <a:r>
              <a:rPr lang="en-GB" dirty="0">
                <a:solidFill>
                  <a:srgbClr val="63C5B5"/>
                </a:solidFill>
              </a:rPr>
              <a:t>($m)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BCF5B-CC5C-C74C-7917-018F3AA2BBA2}"/>
              </a:ext>
            </a:extLst>
          </p:cNvPr>
          <p:cNvSpPr txBox="1"/>
          <p:nvPr/>
        </p:nvSpPr>
        <p:spPr>
          <a:xfrm>
            <a:off x="152045" y="6465337"/>
            <a:ext cx="7698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definition of terms, please refer to Condensed Financial Statements</a:t>
            </a:r>
            <a:endParaRPr lang="en-GB" sz="800" dirty="0">
              <a:solidFill>
                <a:srgbClr val="002D7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02841" y="1324152"/>
            <a:ext cx="0" cy="4743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5553343"/>
              </p:ext>
            </p:extLst>
          </p:nvPr>
        </p:nvGraphicFramePr>
        <p:xfrm>
          <a:off x="4690058" y="1296400"/>
          <a:ext cx="4130091" cy="409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392">
                  <a:extLst>
                    <a:ext uri="{9D8B030D-6E8A-4147-A177-3AD203B41FA5}">
                      <a16:colId xmlns:a16="http://schemas.microsoft.com/office/drawing/2014/main" val="599227048"/>
                    </a:ext>
                  </a:extLst>
                </a:gridCol>
                <a:gridCol w="766426">
                  <a:extLst>
                    <a:ext uri="{9D8B030D-6E8A-4147-A177-3AD203B41FA5}">
                      <a16:colId xmlns:a16="http://schemas.microsoft.com/office/drawing/2014/main" val="3127125381"/>
                    </a:ext>
                  </a:extLst>
                </a:gridCol>
                <a:gridCol w="711761">
                  <a:extLst>
                    <a:ext uri="{9D8B030D-6E8A-4147-A177-3AD203B41FA5}">
                      <a16:colId xmlns:a16="http://schemas.microsoft.com/office/drawing/2014/main" val="686351198"/>
                    </a:ext>
                  </a:extLst>
                </a:gridCol>
                <a:gridCol w="693512">
                  <a:extLst>
                    <a:ext uri="{9D8B030D-6E8A-4147-A177-3AD203B41FA5}">
                      <a16:colId xmlns:a16="http://schemas.microsoft.com/office/drawing/2014/main" val="1987728169"/>
                    </a:ext>
                  </a:extLst>
                </a:gridCol>
              </a:tblGrid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 2023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</a:t>
                      </a:r>
                      <a:r>
                        <a:rPr lang="en-GB" sz="1050" b="1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2022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YoY Change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06652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(%)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88179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8438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East Med &amp; Adriatic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9AC2E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93746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0.7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41%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50887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25.3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45%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98619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Segmental EBITDA ($m)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21.4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14.7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45%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076350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84.6%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84.7%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834694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Revenue Yield per PAX</a:t>
                      </a:r>
                      <a:r>
                        <a:rPr lang="en-GB" sz="1050" b="0" baseline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GB" sz="1050" b="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25.5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24.8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876831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101823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Other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9AC2E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3647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8.3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5.8</a:t>
                      </a: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42%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14843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Segmental EBITDA ($m)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3.7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2.4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143343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44.0%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40.5%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9416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14353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Unallocated (</a:t>
                      </a:r>
                      <a:r>
                        <a:rPr lang="en-GB" sz="1050" b="1" dirty="0" err="1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HoldCo</a:t>
                      </a: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3884564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Unallocated Expenses.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(3.4)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(3.6)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-5%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664131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672094"/>
                  </a:ext>
                </a:extLst>
              </a:tr>
              <a:tr h="10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ACE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Group</a:t>
                      </a:r>
                      <a:endParaRPr lang="en-GB" sz="1050" dirty="0">
                        <a:solidFill>
                          <a:srgbClr val="00ACE5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9AC2E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0305458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Passengers (m)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6.7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4.4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118806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Revenue ($m)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95.9</a:t>
                      </a:r>
                      <a:endParaRPr lang="en-GB" sz="105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64.1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096886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EBITDA ($m)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64.1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40.4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1030183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 Margin (%)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66.9%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63.0%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i="1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9794100"/>
                  </a:ext>
                </a:extLst>
              </a:tr>
              <a:tr h="10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Revenue Yield per PAX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14.7</a:t>
                      </a:r>
                      <a:endParaRPr lang="en-GB" sz="1050" dirty="0">
                        <a:solidFill>
                          <a:srgbClr val="00386B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386B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409634"/>
                  </a:ext>
                </a:extLst>
              </a:tr>
            </a:tbl>
          </a:graphicData>
        </a:graphic>
      </p:graphicFrame>
      <p:sp>
        <p:nvSpPr>
          <p:cNvPr id="16" name="Title 6">
            <a:extLst>
              <a:ext uri="{FF2B5EF4-FFF2-40B4-BE49-F238E27FC236}">
                <a16:creationId xmlns:a16="http://schemas.microsoft.com/office/drawing/2014/main" id="{A82CF4D9-2ADC-8542-BE42-83CA1D37A714}"/>
              </a:ext>
            </a:extLst>
          </p:cNvPr>
          <p:cNvSpPr txBox="1">
            <a:spLocks/>
          </p:cNvSpPr>
          <p:nvPr/>
        </p:nvSpPr>
        <p:spPr bwMode="gray">
          <a:xfrm>
            <a:off x="256884" y="49740"/>
            <a:ext cx="885983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defTabSz="914400"/>
            <a:r>
              <a:rPr lang="en-GB" sz="2200" kern="0" spc="-113" dirty="0">
                <a:ea typeface="Calibri Light" panose="020F0302020204030204" pitchFamily="34" charset="0"/>
                <a:cs typeface="Calibri Light" panose="020F0302020204030204" pitchFamily="34" charset="0"/>
              </a:rPr>
              <a:t>Record Half Year Performance</a:t>
            </a:r>
            <a:endParaRPr lang="en-GB" sz="2200" kern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A7EC5-A7DE-6623-5254-E886D736D3EF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15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37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0" y="1263431"/>
            <a:ext cx="4061458" cy="14428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 algn="just" defTabSz="514350">
              <a:lnSpc>
                <a:spcPct val="125000"/>
              </a:lnSpc>
              <a:spcBef>
                <a:spcPts val="169"/>
              </a:spcBef>
              <a:spcAft>
                <a:spcPts val="200"/>
              </a:spcAft>
              <a:buClr>
                <a:srgbClr val="40C1AC"/>
              </a:buClr>
              <a:buNone/>
            </a:pPr>
            <a:r>
              <a:rPr lang="en-US" sz="11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Solid underlying cash flow performance 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USD</a:t>
            </a:r>
            <a:r>
              <a:rPr lang="en-GB" sz="1100" dirty="0">
                <a:solidFill>
                  <a:srgbClr val="07367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GB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28.8m </a:t>
            </a:r>
            <a:r>
              <a:rPr lang="en-GB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of operating cash flow compared to a USD 40.0m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Significant increase in EBITDA, offset by working capital outflow of USD </a:t>
            </a:r>
            <a:r>
              <a:rPr lang="en-GB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23.4m</a:t>
            </a:r>
            <a:r>
              <a:rPr lang="en-GB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and other operating outflows of USD </a:t>
            </a:r>
            <a:r>
              <a:rPr lang="en-GB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11.9m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None/>
            </a:pPr>
            <a:r>
              <a:rPr lang="en-US" sz="11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One-off working capital outflows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USD </a:t>
            </a:r>
            <a:r>
              <a:rPr lang="en-US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23.4m</a:t>
            </a:r>
            <a:r>
              <a:rPr lang="en-US" sz="1100" dirty="0">
                <a:solidFill>
                  <a:srgbClr val="07367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working capital reflects impact of increase in trade receivables as ports returned to normal operating levels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One-off impact from Nassau trade receivables of USD 13m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None/>
            </a:pPr>
            <a:endParaRPr lang="en-US" sz="1100" b="1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None/>
            </a:pPr>
            <a:r>
              <a:rPr lang="en-US" sz="11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Timing impact on net interest expense</a:t>
            </a:r>
            <a:endParaRPr lang="en-GB" sz="11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Net interest expense of USD </a:t>
            </a:r>
            <a:r>
              <a:rPr lang="en-US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31.0m,</a:t>
            </a: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, rose sharply, primarily due to interest due for Sixth Street loan was payable in form of PIK Interest (adding to the outstanding nominal instead of cash payment) until year-end 2022 as well as the prepayment costs for early refinancing of the loan</a:t>
            </a:r>
          </a:p>
          <a:p>
            <a:pPr marL="172800" lvl="1" indent="-172800" algn="just" defTabSz="514350">
              <a:lnSpc>
                <a:spcPct val="12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Net capital expenditure of USD</a:t>
            </a:r>
            <a:r>
              <a:rPr lang="en-US" sz="1100" dirty="0">
                <a:solidFill>
                  <a:srgbClr val="07367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>
                <a:solidFill>
                  <a:srgbClr val="63C5B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48.6m</a:t>
            </a:r>
            <a:r>
              <a:rPr lang="en-US" sz="1100" dirty="0">
                <a:solidFill>
                  <a:srgbClr val="07367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primarily reflects investment into Nassau Cruise Port and Ege Port extension</a:t>
            </a:r>
          </a:p>
          <a:p>
            <a:pPr marL="0" lvl="1" indent="0" algn="just" defTabSz="514350">
              <a:lnSpc>
                <a:spcPct val="120000"/>
              </a:lnSpc>
              <a:spcBef>
                <a:spcPts val="169"/>
              </a:spcBef>
              <a:spcAft>
                <a:spcPts val="200"/>
              </a:spcAft>
              <a:buClr>
                <a:srgbClr val="40C1AC"/>
              </a:buClr>
              <a:buNone/>
            </a:pPr>
            <a:endParaRPr lang="en-US" sz="1400" b="1" dirty="0">
              <a:solidFill>
                <a:srgbClr val="00ACE5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4042" y="669309"/>
            <a:ext cx="8859837" cy="338554"/>
          </a:xfrm>
        </p:spPr>
        <p:txBody>
          <a:bodyPr/>
          <a:lstStyle/>
          <a:p>
            <a:r>
              <a:rPr lang="en-GB" sz="2200" spc="-113" dirty="0">
                <a:cs typeface="Calibri Light" panose="020F0302020204030204" pitchFamily="34" charset="0"/>
              </a:rPr>
              <a:t>Strong cash performance</a:t>
            </a:r>
            <a:endParaRPr lang="en-GB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8385308"/>
              </p:ext>
            </p:extLst>
          </p:nvPr>
        </p:nvGraphicFramePr>
        <p:xfrm>
          <a:off x="204042" y="1396626"/>
          <a:ext cx="4153772" cy="3607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2033">
                  <a:extLst>
                    <a:ext uri="{9D8B030D-6E8A-4147-A177-3AD203B41FA5}">
                      <a16:colId xmlns:a16="http://schemas.microsoft.com/office/drawing/2014/main" val="237205578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450788620"/>
                    </a:ext>
                  </a:extLst>
                </a:gridCol>
                <a:gridCol w="738314">
                  <a:extLst>
                    <a:ext uri="{9D8B030D-6E8A-4147-A177-3AD203B41FA5}">
                      <a16:colId xmlns:a16="http://schemas.microsoft.com/office/drawing/2014/main" val="2615843620"/>
                    </a:ext>
                  </a:extLst>
                </a:gridCol>
              </a:tblGrid>
              <a:tr h="409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Cash flow </a:t>
                      </a:r>
                      <a:endParaRPr lang="en-GB" sz="105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 2023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6M Sept </a:t>
                      </a:r>
                      <a:r>
                        <a:rPr lang="en-GB" sz="1050" b="1" baseline="0" dirty="0">
                          <a:solidFill>
                            <a:srgbClr val="002D7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2022</a:t>
                      </a:r>
                      <a:endParaRPr lang="en-GB" sz="1050" b="1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2486886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Operating (loss) / profit </a:t>
                      </a: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rgbClr val="002D72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399495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Depreciation and Amortization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17.2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13.3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6528734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Specific Adjusting Items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8.4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3.9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29865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Profit share equity-accounted investees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4.0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1.2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487293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Adjusted EBITDA </a:t>
                      </a: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64.1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40.3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492907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capital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(23.4)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3.8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6517077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Other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(11.9)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(4.1)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113665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Operating Cash flow </a:t>
                      </a: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28.8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40.0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126829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interest expense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(31.0)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(11.5)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4582095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Tax paid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(0.9)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(0.9)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1673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capital expenditure incl. advances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(48.6)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(43.9)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2754638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Free cash flow </a:t>
                      </a: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(51.7)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(16.3)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614513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Change in Gross debt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53.8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(2.2)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467816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Dividends received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2.1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--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9831451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Related Party financing 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5.9</a:t>
                      </a:r>
                      <a:endParaRPr lang="en-GB" sz="105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5193560"/>
                  </a:ext>
                </a:extLst>
              </a:tr>
              <a:tr h="19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Net Cash flow </a:t>
                      </a:r>
                      <a:r>
                        <a:rPr lang="en-GB" sz="1050" b="1" dirty="0">
                          <a:solidFill>
                            <a:srgbClr val="36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($m)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5.2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dirty="0">
                          <a:solidFill>
                            <a:srgbClr val="375F9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(12.6)</a:t>
                      </a:r>
                      <a:endParaRPr lang="en-GB" sz="105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7594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195E99-0098-A3D1-F960-8774EDE6F943}"/>
              </a:ext>
            </a:extLst>
          </p:cNvPr>
          <p:cNvSpPr txBox="1"/>
          <p:nvPr/>
        </p:nvSpPr>
        <p:spPr>
          <a:xfrm>
            <a:off x="141288" y="672666"/>
            <a:ext cx="666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3C5B5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Cash Flow </a:t>
            </a:r>
            <a:r>
              <a:rPr lang="en-GB" dirty="0">
                <a:solidFill>
                  <a:srgbClr val="63C5B5"/>
                </a:solidFill>
              </a:rPr>
              <a:t>6M Results for </a:t>
            </a:r>
            <a:r>
              <a:rPr lang="en-US" dirty="0">
                <a:solidFill>
                  <a:srgbClr val="63C5B5"/>
                </a:solidFill>
              </a:rPr>
              <a:t>period ending 30 Sept 2023 </a:t>
            </a:r>
            <a:r>
              <a:rPr lang="en-GB" dirty="0">
                <a:solidFill>
                  <a:srgbClr val="63C5B5"/>
                </a:solidFill>
              </a:rPr>
              <a:t>($m)</a:t>
            </a:r>
            <a:endParaRPr lang="en-GB" dirty="0">
              <a:solidFill>
                <a:srgbClr val="63C5B5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BCF5B-CC5C-C74C-7917-018F3AA2BBA2}"/>
              </a:ext>
            </a:extLst>
          </p:cNvPr>
          <p:cNvSpPr txBox="1"/>
          <p:nvPr/>
        </p:nvSpPr>
        <p:spPr>
          <a:xfrm>
            <a:off x="152045" y="6470526"/>
            <a:ext cx="7698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definition of terms, please refer to Condensed Financial Statements</a:t>
            </a:r>
            <a:endParaRPr lang="en-GB" sz="800" dirty="0">
              <a:solidFill>
                <a:srgbClr val="002D7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02841" y="1324152"/>
            <a:ext cx="0" cy="437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8A47E00D-BFF9-5E80-89A3-D29C6F29850B}"/>
              </a:ext>
            </a:extLst>
          </p:cNvPr>
          <p:cNvSpPr txBox="1">
            <a:spLocks/>
          </p:cNvSpPr>
          <p:nvPr/>
        </p:nvSpPr>
        <p:spPr bwMode="gray">
          <a:xfrm>
            <a:off x="256884" y="49740"/>
            <a:ext cx="885983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defTabSz="914400"/>
            <a:r>
              <a:rPr lang="en-GB" sz="2200" kern="0" spc="-113" dirty="0">
                <a:ea typeface="Calibri Light" panose="020F0302020204030204" pitchFamily="34" charset="0"/>
                <a:cs typeface="Calibri Light" panose="020F0302020204030204" pitchFamily="34" charset="0"/>
              </a:rPr>
              <a:t>Solid Cash Flow Performance</a:t>
            </a:r>
            <a:endParaRPr lang="en-GB" sz="2200" kern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1B6EE-7FA1-4D97-67BF-197C2A642A30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16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023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5477436" y="1050627"/>
            <a:ext cx="3171264" cy="14428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28587" lvl="1" indent="0" algn="just" defTabSz="514350">
              <a:lnSpc>
                <a:spcPct val="15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None/>
            </a:pPr>
            <a:r>
              <a:rPr lang="en-US" sz="11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Significant improvement of debt maturity profile </a:t>
            </a: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GPH issued USD 330m secured private placement notes at a fixed coupon of 7.87% end of Sept 23</a:t>
            </a: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6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Notes </a:t>
            </a:r>
            <a:r>
              <a:rPr lang="en-US" sz="1100" b="1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received an investment grade credit rating </a:t>
            </a: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from two rating agencies and will fully amortize over 17 years, weighted average maturity of c13 years</a:t>
            </a: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6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Majority of proceeds used to repay outstanding senior secured loan from Sixth Street incl. early repayment fees and accrued interest</a:t>
            </a: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6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Balance of proceeds will primarily be used to fund further Caribbean expansion and transaction costs &amp; reserve accounts </a:t>
            </a:r>
          </a:p>
          <a:p>
            <a:pPr marL="128587" lvl="1" indent="0" algn="just" defTabSz="514350">
              <a:lnSpc>
                <a:spcPct val="15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None/>
            </a:pPr>
            <a:r>
              <a:rPr lang="en-US" sz="1100" b="1" dirty="0">
                <a:solidFill>
                  <a:srgbClr val="00ACE5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Fixed rate &amp; investment grade debt</a:t>
            </a:r>
            <a:endParaRPr lang="en-GB" sz="1100" dirty="0">
              <a:solidFill>
                <a:srgbClr val="002D72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2D72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&gt;90% of GPH’s gross debt now fixed rate and close to 85% is made up of the investment grade rated notes and the ring-fenced bonds / notes of Nassau Cruise Port</a:t>
            </a:r>
          </a:p>
          <a:p>
            <a:pPr lvl="1" algn="just" defTabSz="514350">
              <a:lnSpc>
                <a:spcPct val="150000"/>
              </a:lnSpc>
              <a:spcBef>
                <a:spcPts val="169"/>
              </a:spcBef>
              <a:spcAft>
                <a:spcPts val="600"/>
              </a:spcAft>
              <a:buClr>
                <a:srgbClr val="40C1AC"/>
              </a:buClr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ACE5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62517226"/>
              </p:ext>
            </p:extLst>
          </p:nvPr>
        </p:nvGraphicFramePr>
        <p:xfrm>
          <a:off x="229558" y="1977418"/>
          <a:ext cx="5096166" cy="315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28BE29-22C6-A06F-FF59-9C744E28C709}"/>
              </a:ext>
            </a:extLst>
          </p:cNvPr>
          <p:cNvSpPr txBox="1"/>
          <p:nvPr/>
        </p:nvSpPr>
        <p:spPr>
          <a:xfrm>
            <a:off x="142875" y="706256"/>
            <a:ext cx="376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3C5B5"/>
                </a:solidFill>
                <a:cs typeface="Calibri Light" panose="020F0302020204030204" pitchFamily="34" charset="0"/>
              </a:rPr>
              <a:t>Debt Maturity Profile Group ($m)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77435" y="893618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5F81B66A-6567-03B1-EA3C-1ECB0E899771}"/>
              </a:ext>
            </a:extLst>
          </p:cNvPr>
          <p:cNvSpPr txBox="1">
            <a:spLocks/>
          </p:cNvSpPr>
          <p:nvPr/>
        </p:nvSpPr>
        <p:spPr bwMode="gray">
          <a:xfrm>
            <a:off x="256885" y="49740"/>
            <a:ext cx="509616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defTabSz="914400"/>
            <a:r>
              <a:rPr lang="en-GB" sz="2200" kern="0" spc="-113" dirty="0">
                <a:ea typeface="Calibri Light" panose="020F0302020204030204" pitchFamily="34" charset="0"/>
                <a:cs typeface="Calibri Light" panose="020F0302020204030204" pitchFamily="34" charset="0"/>
              </a:rPr>
              <a:t>Debt maturity profile</a:t>
            </a:r>
            <a:endParaRPr lang="en-GB" sz="2200" kern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44D88-CD93-6F33-AA60-E36C0518F7E2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18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0078B-F063-8C39-1FF6-73923FCDD11F}"/>
              </a:ext>
            </a:extLst>
          </p:cNvPr>
          <p:cNvSpPr txBox="1"/>
          <p:nvPr/>
        </p:nvSpPr>
        <p:spPr>
          <a:xfrm>
            <a:off x="157752" y="1541081"/>
            <a:ext cx="501626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25" b="1" i="1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Scheduled Payments GPH Group: Nominal Amounts Outstanding as of 31 March 2023 &amp; 30 Sept 2023 ($m)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C651E0-DFF6-44DE-AEDF-FA3069A62612}"/>
              </a:ext>
            </a:extLst>
          </p:cNvPr>
          <p:cNvSpPr txBox="1">
            <a:spLocks/>
          </p:cNvSpPr>
          <p:nvPr/>
        </p:nvSpPr>
        <p:spPr bwMode="gray">
          <a:xfrm>
            <a:off x="229224" y="1690889"/>
            <a:ext cx="41869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236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Inorganic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Expansion Update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1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8046F0-D226-4D67-95BC-13F2E6265CE3}"/>
              </a:ext>
            </a:extLst>
          </p:cNvPr>
          <p:cNvSpPr/>
          <p:nvPr/>
        </p:nvSpPr>
        <p:spPr>
          <a:xfrm>
            <a:off x="4938635" y="692702"/>
            <a:ext cx="3735466" cy="186566"/>
          </a:xfrm>
          <a:prstGeom prst="rect">
            <a:avLst/>
          </a:prstGeom>
          <a:solidFill>
            <a:srgbClr val="00386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4484" tIns="24484" rIns="24484" bIns="24484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 defTabSz="621884">
              <a:lnSpc>
                <a:spcPct val="110000"/>
              </a:lnSpc>
              <a:defRPr/>
            </a:pPr>
            <a:r>
              <a:rPr lang="en-GB" sz="1100" b="1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 Lucia Cruise Port</a:t>
            </a: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EA63E13-D517-4BCC-90C2-391ADC51B614}"/>
              </a:ext>
            </a:extLst>
          </p:cNvPr>
          <p:cNvSpPr txBox="1"/>
          <p:nvPr/>
        </p:nvSpPr>
        <p:spPr>
          <a:xfrm>
            <a:off x="4980292" y="3941711"/>
            <a:ext cx="3723971" cy="1429316"/>
          </a:xfrm>
          <a:prstGeom prst="rect">
            <a:avLst/>
          </a:prstGeom>
        </p:spPr>
        <p:txBody>
          <a:bodyPr vert="horz" wrap="square" lIns="0" tIns="31829" rIns="0" bIns="12242" rtlCol="0">
            <a:noAutofit/>
          </a:bodyPr>
          <a:lstStyle>
            <a:defPPr>
              <a:defRPr lang="en-US"/>
            </a:defPPr>
            <a:lvl1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  <a:defRPr sz="1100" spc="-4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After end of interim period GPH purchased a 38.0% holding in Barcelona Port Investments S.L. (BPI), taking its ownership to 100% of BPI </a:t>
            </a:r>
          </a:p>
          <a:p>
            <a:r>
              <a:rPr lang="en-GB" dirty="0"/>
              <a:t>GPH’s indirect holding on </a:t>
            </a:r>
            <a:r>
              <a:rPr lang="en-GB" dirty="0" err="1"/>
              <a:t>Creuers</a:t>
            </a:r>
            <a:r>
              <a:rPr lang="en-GB" dirty="0"/>
              <a:t> De Port De Barcelona S.A. now 100%, increasing GPH’s stake in Barcelona Cruise Port and Malaga Cruise Port to 100%</a:t>
            </a:r>
          </a:p>
          <a:p>
            <a:r>
              <a:rPr lang="en-GB" dirty="0"/>
              <a:t>GPH’s effective ownership Singapore Cruise Port has risen to 40% from 24.8% and the effective interest in Lisbon Cruise Port has increased to 50% from 46.2%. </a:t>
            </a:r>
          </a:p>
          <a:p>
            <a:r>
              <a:rPr lang="en-GB" dirty="0"/>
              <a:t>No impact to consolidated revenue and EBITDA, but proportionate values increase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0B74D7D-9447-77F5-2BFC-E02665261154}"/>
              </a:ext>
            </a:extLst>
          </p:cNvPr>
          <p:cNvSpPr txBox="1">
            <a:spLocks/>
          </p:cNvSpPr>
          <p:nvPr/>
        </p:nvSpPr>
        <p:spPr>
          <a:xfrm>
            <a:off x="142875" y="0"/>
            <a:ext cx="8859837" cy="33855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defTabSz="914400"/>
            <a:r>
              <a:rPr lang="en-GB" sz="2200" kern="0" spc="-113" dirty="0">
                <a:solidFill>
                  <a:srgbClr val="FFFFFF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Barcelona Cruise Port and </a:t>
            </a:r>
            <a:r>
              <a:rPr lang="en-GB" sz="2200" kern="0" spc="-113" dirty="0" err="1">
                <a:solidFill>
                  <a:srgbClr val="FFFFFF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GB" sz="2200" kern="0" spc="-113" dirty="0">
                <a:solidFill>
                  <a:srgbClr val="FFFFFF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Cruise Port Extension</a:t>
            </a:r>
            <a:endParaRPr lang="en-GB" sz="2200" kern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31C113-CCC7-4CF5-9B36-38DF67753166}"/>
              </a:ext>
            </a:extLst>
          </p:cNvPr>
          <p:cNvSpPr/>
          <p:nvPr/>
        </p:nvSpPr>
        <p:spPr>
          <a:xfrm>
            <a:off x="271995" y="692150"/>
            <a:ext cx="3933371" cy="186566"/>
          </a:xfrm>
          <a:prstGeom prst="rect">
            <a:avLst/>
          </a:prstGeom>
          <a:solidFill>
            <a:srgbClr val="00386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4484" tIns="24484" rIns="24484" bIns="24484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 defTabSz="621884">
              <a:lnSpc>
                <a:spcPct val="110000"/>
              </a:lnSpc>
              <a:defRPr/>
            </a:pPr>
            <a:r>
              <a:rPr lang="en-GB" sz="1100" b="1" kern="0" dirty="0" err="1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GB" sz="1100" b="1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Cruise Port Extension</a:t>
            </a: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A62BD716-332E-9E49-CE94-D51969773745}"/>
              </a:ext>
            </a:extLst>
          </p:cNvPr>
          <p:cNvSpPr txBox="1"/>
          <p:nvPr/>
        </p:nvSpPr>
        <p:spPr>
          <a:xfrm>
            <a:off x="271995" y="936211"/>
            <a:ext cx="3850049" cy="1429316"/>
          </a:xfrm>
          <a:prstGeom prst="rect">
            <a:avLst/>
          </a:prstGeom>
        </p:spPr>
        <p:txBody>
          <a:bodyPr vert="horz" wrap="square" lIns="0" tIns="31829" rIns="0" bIns="12242" rtlCol="0">
            <a:noAutofit/>
          </a:bodyPr>
          <a:lstStyle/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GPH extended its concession agreement for </a:t>
            </a: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Port, </a:t>
            </a: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Kusadasi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by 19 years. This concession now ends in July 2052. 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 paid an upfront concession fee of TRY 725.4 million (USD 38 million at the exchange rate at the time of payment). 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addition, </a:t>
            </a: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 will invest TRY 72.5m within the next five years to improve the facilities at the port. A variable concession fee of 5% of gross revenues will be paid from July 2033.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capital increase at </a:t>
            </a: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 funded the upfront concession fee. This capital increase was provided by GPH only. As a result, GPH's equity stake in </a:t>
            </a:r>
            <a:r>
              <a:rPr lang="en-US" sz="1100" spc="-4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</a:t>
            </a:r>
            <a:r>
              <a:rPr lang="en-US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 has increased to 90.5% (from 72.5%).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endParaRPr lang="en-US" sz="1100" spc="-4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endParaRPr lang="en-GB" sz="1100" spc="-4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endParaRPr lang="en-GB" sz="1100" spc="-4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3081" marR="134250" indent="-123081" algn="just" defTabSz="621884">
              <a:lnSpc>
                <a:spcPct val="110000"/>
              </a:lnSpc>
              <a:spcAft>
                <a:spcPts val="408"/>
              </a:spcAft>
              <a:buClr>
                <a:srgbClr val="4F81BC"/>
              </a:buClr>
              <a:buFontTx/>
              <a:buChar char="•"/>
              <a:tabLst>
                <a:tab pos="123081" algn="l"/>
                <a:tab pos="180303" algn="l"/>
              </a:tabLst>
            </a:pPr>
            <a:endParaRPr lang="en-GB" sz="750" spc="-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8CB7B-B769-16C7-46B8-C308C6A2217B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24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5108F-6388-383C-0120-9FD37918530D}"/>
              </a:ext>
            </a:extLst>
          </p:cNvPr>
          <p:cNvSpPr txBox="1"/>
          <p:nvPr/>
        </p:nvSpPr>
        <p:spPr>
          <a:xfrm>
            <a:off x="188185" y="3944765"/>
            <a:ext cx="4017667" cy="2441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10-year port concession agreement, with a potential 5-year extension option signed 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Welcomed 230k passengers in 2023, over 90% homeport passengers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Ideally located for Scandinavian and Baltic Sea itineraries and will become GPH’s second port in Northern Europe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Cruise facilities currently undergoing multi-million Euro investment by port authority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CAPEX or other upfront financing commitment, but fixed lease committed </a:t>
            </a:r>
          </a:p>
          <a:p>
            <a: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</a:pPr>
            <a:r>
              <a:rPr lang="en-GB" sz="1100" spc="-4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GPH to take over operations in Q1 CY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A83C4-7BF9-8D91-FB71-C284C4DE532E}"/>
              </a:ext>
            </a:extLst>
          </p:cNvPr>
          <p:cNvSpPr/>
          <p:nvPr/>
        </p:nvSpPr>
        <p:spPr>
          <a:xfrm>
            <a:off x="271996" y="3718006"/>
            <a:ext cx="3933371" cy="186566"/>
          </a:xfrm>
          <a:prstGeom prst="rect">
            <a:avLst/>
          </a:prstGeom>
          <a:solidFill>
            <a:srgbClr val="00386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4484" tIns="24484" rIns="24484" bIns="24484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 defTabSz="621884">
              <a:lnSpc>
                <a:spcPct val="110000"/>
              </a:lnSpc>
              <a:defRPr/>
            </a:pPr>
            <a:r>
              <a:rPr lang="en-GB" sz="1100" b="1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Bremerhaven Cruise 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47D2A-670C-9570-A173-11260FC1FDE6}"/>
              </a:ext>
            </a:extLst>
          </p:cNvPr>
          <p:cNvSpPr txBox="1"/>
          <p:nvPr/>
        </p:nvSpPr>
        <p:spPr>
          <a:xfrm>
            <a:off x="4895808" y="879268"/>
            <a:ext cx="3808456" cy="2644635"/>
          </a:xfrm>
          <a:prstGeom prst="rect">
            <a:avLst/>
          </a:prstGeom>
        </p:spPr>
        <p:txBody>
          <a:bodyPr vert="horz" wrap="square" lIns="0" tIns="31829" rIns="0" bIns="12242" rtlCol="0">
            <a:noAutofit/>
          </a:bodyPr>
          <a:lstStyle>
            <a:defPPr>
              <a:defRPr lang="en-US"/>
            </a:defPPr>
            <a:lvl1pPr marL="172800" marR="134250" indent="-172800" algn="just" defTabSz="621884">
              <a:lnSpc>
                <a:spcPct val="120000"/>
              </a:lnSpc>
              <a:spcBef>
                <a:spcPts val="169"/>
              </a:spcBef>
              <a:buClr>
                <a:srgbClr val="63C5B5"/>
              </a:buClr>
              <a:buFont typeface="Wingdings" panose="05000000000000000000" pitchFamily="2" charset="2"/>
              <a:buChar char="§"/>
              <a:tabLst>
                <a:tab pos="123081" algn="l"/>
                <a:tab pos="180303" algn="l"/>
              </a:tabLst>
              <a:defRPr sz="1100" spc="-4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30-year port concession agreement, with a potential 10-year extension option</a:t>
            </a:r>
          </a:p>
          <a:p>
            <a:r>
              <a:rPr lang="en-GB" dirty="0"/>
              <a:t>Welcomed c590k passengers in 2023, c790k in 2019</a:t>
            </a:r>
          </a:p>
          <a:p>
            <a:r>
              <a:rPr lang="en-GB" dirty="0"/>
              <a:t>GPH to invest in material expansion and upgrade of cruise port facilities</a:t>
            </a:r>
          </a:p>
          <a:p>
            <a:r>
              <a:rPr lang="en-GB" dirty="0"/>
              <a:t>Investment will expand existing berthing, increasing capacity and allowing the port to handle the largest cruise ships in the world. Retail facilities to be redeveloped </a:t>
            </a:r>
          </a:p>
          <a:p>
            <a:r>
              <a:rPr lang="en-GB" dirty="0"/>
              <a:t>Passenger volumes expected to rise to over 1m in the medium term</a:t>
            </a:r>
          </a:p>
          <a:p>
            <a:r>
              <a:rPr lang="en-GB" dirty="0"/>
              <a:t>GPH expects to take over operations shortly, simultaneous to financial closing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BD374-409F-CB71-3D37-7BDFD9A4F4DC}"/>
              </a:ext>
            </a:extLst>
          </p:cNvPr>
          <p:cNvSpPr/>
          <p:nvPr/>
        </p:nvSpPr>
        <p:spPr>
          <a:xfrm>
            <a:off x="4938632" y="3718006"/>
            <a:ext cx="3735469" cy="186566"/>
          </a:xfrm>
          <a:prstGeom prst="rect">
            <a:avLst/>
          </a:prstGeom>
          <a:solidFill>
            <a:srgbClr val="00386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4484" tIns="24484" rIns="24484" bIns="24484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 defTabSz="621884">
              <a:lnSpc>
                <a:spcPct val="110000"/>
              </a:lnSpc>
              <a:defRPr/>
            </a:pPr>
            <a:r>
              <a:rPr lang="en-GB" sz="1100" b="1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BPI Share Purchase</a:t>
            </a:r>
          </a:p>
        </p:txBody>
      </p:sp>
    </p:spTree>
    <p:extLst>
      <p:ext uri="{BB962C8B-B14F-4D97-AF65-F5344CB8AC3E}">
        <p14:creationId xmlns:p14="http://schemas.microsoft.com/office/powerpoint/2010/main" val="89911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408" y="2149607"/>
            <a:ext cx="474464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GPH Overview</a:t>
            </a:r>
          </a:p>
          <a:p>
            <a:pPr marL="17145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Cruise Market and GPH’s Business Model</a:t>
            </a:r>
          </a:p>
          <a:p>
            <a:pPr marL="17145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H1-2024: Financial Review 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Inorganic Expansion Update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Outlook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7367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35" y="1394680"/>
            <a:ext cx="3085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aseline="0" dirty="0">
                <a:solidFill>
                  <a:srgbClr val="63C5B5"/>
                </a:solidFill>
                <a:ea typeface="+mj-ea"/>
              </a:rPr>
              <a:t>Contents</a:t>
            </a:r>
          </a:p>
        </p:txBody>
      </p:sp>
      <p:sp>
        <p:nvSpPr>
          <p:cNvPr id="109" name="Rectangle: Rounded Corners 4">
            <a:extLst>
              <a:ext uri="{FF2B5EF4-FFF2-40B4-BE49-F238E27FC236}">
                <a16:creationId xmlns:a16="http://schemas.microsoft.com/office/drawing/2014/main" id="{BDA3561C-14B5-46DB-8EB7-D7C61DA87A6E}"/>
              </a:ext>
            </a:extLst>
          </p:cNvPr>
          <p:cNvSpPr/>
          <p:nvPr/>
        </p:nvSpPr>
        <p:spPr bwMode="gray">
          <a:xfrm>
            <a:off x="284163" y="1233858"/>
            <a:ext cx="5133109" cy="3845561"/>
          </a:xfrm>
          <a:prstGeom prst="roundRect">
            <a:avLst>
              <a:gd name="adj" fmla="val 7947"/>
            </a:avLst>
          </a:prstGeom>
          <a:noFill/>
          <a:ln w="25400">
            <a:solidFill>
              <a:srgbClr val="41BEAC"/>
            </a:solidFill>
            <a:miter lim="800000"/>
            <a:headEnd/>
            <a:tailEnd/>
          </a:ln>
        </p:spPr>
        <p:txBody>
          <a:bodyPr wrap="square" lIns="36000" tIns="1764000" rIns="36000" bIns="0" rtlCol="0" anchor="t"/>
          <a:lstStyle/>
          <a:p>
            <a:pPr marL="114300" marR="0" lvl="1" indent="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825CA-360F-09D6-9687-356F79360907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2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04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1483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C651E0-DFF6-44DE-AEDF-FA3069A62612}"/>
              </a:ext>
            </a:extLst>
          </p:cNvPr>
          <p:cNvSpPr txBox="1">
            <a:spLocks/>
          </p:cNvSpPr>
          <p:nvPr/>
        </p:nvSpPr>
        <p:spPr bwMode="gray">
          <a:xfrm>
            <a:off x="229225" y="1759056"/>
            <a:ext cx="39375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236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92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AD21-42CC-43C5-9A39-2A38672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52" y="71278"/>
            <a:ext cx="8859837" cy="338554"/>
          </a:xfrm>
        </p:spPr>
        <p:txBody>
          <a:bodyPr/>
          <a:lstStyle/>
          <a:p>
            <a:r>
              <a:rPr lang="en-GB" sz="2200" dirty="0">
                <a:cs typeface="Calibri Light" panose="020F0302020204030204" pitchFamily="34" charset="0"/>
              </a:rPr>
              <a:t>GPH: 20 Years of Success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A3561C-14B5-46DB-8EB7-D7C61DA87A6E}"/>
              </a:ext>
            </a:extLst>
          </p:cNvPr>
          <p:cNvSpPr/>
          <p:nvPr/>
        </p:nvSpPr>
        <p:spPr bwMode="gray">
          <a:xfrm>
            <a:off x="2383192" y="560184"/>
            <a:ext cx="2103120" cy="5806440"/>
          </a:xfrm>
          <a:prstGeom prst="roundRect">
            <a:avLst>
              <a:gd name="adj" fmla="val 7947"/>
            </a:avLst>
          </a:prstGeom>
          <a:noFill/>
          <a:ln w="25400">
            <a:solidFill>
              <a:srgbClr val="41BEAC"/>
            </a:solidFill>
            <a:miter lim="800000"/>
            <a:headEnd/>
            <a:tailEnd/>
          </a:ln>
        </p:spPr>
        <p:txBody>
          <a:bodyPr wrap="square" lIns="36000" tIns="1764000" rIns="36000" bIns="0" rtlCol="0" anchor="t"/>
          <a:lstStyle/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  <a:p>
            <a:pPr marL="171450" marR="0" lvl="0" indent="-17145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Deploy expertise globally, win new concessions across Europe and Asia</a:t>
            </a:r>
          </a:p>
          <a:p>
            <a:pPr marL="171450" marR="0" lvl="0" indent="-17145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2015: European Bank of Reconstruction &amp; Development (EBRD) acquires ~11% ownership, supporting GPH’s global expansion</a:t>
            </a:r>
            <a:r>
              <a:rPr kumimoji="0" lang="en-GB" sz="1100" b="0" i="0" u="none" strike="noStrike" kern="0" cap="none" spc="0" normalizeH="0" baseline="3000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(1)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  <a:p>
            <a:pPr marL="285750" marR="0" lvl="1" indent="-17145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continues to follow EBRD environmental guidelines</a:t>
            </a:r>
          </a:p>
          <a:p>
            <a:pPr marL="171450" marR="0" lvl="0" indent="-17145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2017 IPO on London Stock Exchange</a:t>
            </a:r>
          </a:p>
          <a:p>
            <a:pPr marL="114300" marR="0" lvl="1" indent="0" algn="l" defTabSz="1838325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F9BAE-DB74-45DE-8159-B23FD0B42DDA}"/>
              </a:ext>
            </a:extLst>
          </p:cNvPr>
          <p:cNvSpPr/>
          <p:nvPr/>
        </p:nvSpPr>
        <p:spPr bwMode="gray">
          <a:xfrm>
            <a:off x="148859" y="560184"/>
            <a:ext cx="2103120" cy="5806440"/>
          </a:xfrm>
          <a:prstGeom prst="roundRect">
            <a:avLst>
              <a:gd name="adj" fmla="val 7947"/>
            </a:avLst>
          </a:prstGeom>
          <a:noFill/>
          <a:ln w="25400">
            <a:solidFill>
              <a:srgbClr val="109FDA"/>
            </a:solidFill>
            <a:miter lim="800000"/>
            <a:headEnd/>
            <a:tailEnd/>
          </a:ln>
        </p:spPr>
        <p:txBody>
          <a:bodyPr wrap="square" lIns="36000" tIns="1764000" rIns="0" bIns="72000" rtlCol="0" anchor="t"/>
          <a:lstStyle/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Founded in 2003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Built successful track record operating multi-modal ports in Turkey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Won, expanded and operated 3 internationally oriented facilities around the country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D47FDF-D30A-4DAE-90C3-643DD18CD089}"/>
              </a:ext>
            </a:extLst>
          </p:cNvPr>
          <p:cNvSpPr/>
          <p:nvPr/>
        </p:nvSpPr>
        <p:spPr bwMode="gray">
          <a:xfrm>
            <a:off x="4617525" y="560184"/>
            <a:ext cx="2103120" cy="5806440"/>
          </a:xfrm>
          <a:prstGeom prst="roundRect">
            <a:avLst>
              <a:gd name="adj" fmla="val 7947"/>
            </a:avLst>
          </a:prstGeom>
          <a:noFill/>
          <a:ln w="25400">
            <a:solidFill>
              <a:srgbClr val="253570"/>
            </a:solidFill>
            <a:miter lim="800000"/>
            <a:headEnd/>
            <a:tailEnd/>
          </a:ln>
        </p:spPr>
        <p:txBody>
          <a:bodyPr wrap="square" lIns="36000" tIns="1764000" rIns="0" bIns="72000" rtlCol="0" anchor="t"/>
          <a:lstStyle/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Firmly established as world’s dominant, geographically diversified cruise infrastructure portfolio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Freshly invested, long term CPI linked concession portfolio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Divested commodity-oriented port business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Emphasis on adding ancillary revenues such as port agency services at existing ports with the same cost base </a:t>
            </a: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8F77CE-B012-4EDB-88A1-3D71F9A9B9EC}"/>
              </a:ext>
            </a:extLst>
          </p:cNvPr>
          <p:cNvSpPr/>
          <p:nvPr/>
        </p:nvSpPr>
        <p:spPr bwMode="gray">
          <a:xfrm>
            <a:off x="6851858" y="560184"/>
            <a:ext cx="2103120" cy="5806440"/>
          </a:xfrm>
          <a:prstGeom prst="roundRect">
            <a:avLst>
              <a:gd name="adj" fmla="val 7947"/>
            </a:avLst>
          </a:prstGeom>
          <a:noFill/>
          <a:ln w="25400">
            <a:solidFill>
              <a:srgbClr val="6F3996"/>
            </a:solidFill>
            <a:miter lim="800000"/>
            <a:headEnd/>
            <a:tailEnd/>
          </a:ln>
        </p:spPr>
        <p:txBody>
          <a:bodyPr wrap="square" lIns="36000" tIns="1764000" rIns="0" bIns="72000" rtlCol="0" anchor="t"/>
          <a:lstStyle/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STKaiti"/>
              <a:cs typeface="+mn-cs"/>
            </a:endParaRPr>
          </a:p>
          <a:p>
            <a:pPr marL="114300" indent="-114300" defTabSz="1838325" fontAlgn="base"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Continued addition of selective</a:t>
            </a:r>
            <a:r>
              <a:rPr kumimoji="0" lang="en-GB" sz="1100" b="0" i="0" u="none" strike="noStrike" kern="0" cap="none" spc="0" normalizeH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new ports to the network</a:t>
            </a:r>
            <a:endParaRPr kumimoji="0" lang="en-GB" sz="1100" b="0" i="0" u="sng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  <a:p>
            <a:pPr marL="114300" marR="0" lvl="0" indent="-114300" algn="l" defTabSz="1838325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3C5B5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Ongoing cultivation and expansion of GPH’s ports revenue streams across the global asset 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45667-A333-4C36-8F8D-A3A41057E5F3}"/>
              </a:ext>
            </a:extLst>
          </p:cNvPr>
          <p:cNvSpPr/>
          <p:nvPr/>
        </p:nvSpPr>
        <p:spPr bwMode="gray">
          <a:xfrm>
            <a:off x="48289" y="1707874"/>
            <a:ext cx="271358" cy="7686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4EE860-1BCB-4449-BB82-83C5E6AF29CF}"/>
              </a:ext>
            </a:extLst>
          </p:cNvPr>
          <p:cNvCxnSpPr>
            <a:cxnSpLocks/>
          </p:cNvCxnSpPr>
          <p:nvPr/>
        </p:nvCxnSpPr>
        <p:spPr bwMode="auto">
          <a:xfrm>
            <a:off x="4691458" y="5525703"/>
            <a:ext cx="1955254" cy="0"/>
          </a:xfrm>
          <a:prstGeom prst="line">
            <a:avLst/>
          </a:prstGeom>
          <a:solidFill>
            <a:schemeClr val="folHlink"/>
          </a:solidFill>
          <a:ln w="15875" cap="flat" cmpd="sng" algn="ctr">
            <a:solidFill>
              <a:srgbClr val="25357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010525-D7DB-4D46-A1A5-3899B7507AD1}"/>
              </a:ext>
            </a:extLst>
          </p:cNvPr>
          <p:cNvCxnSpPr>
            <a:cxnSpLocks/>
          </p:cNvCxnSpPr>
          <p:nvPr/>
        </p:nvCxnSpPr>
        <p:spPr bwMode="auto">
          <a:xfrm>
            <a:off x="2457125" y="5525703"/>
            <a:ext cx="1955254" cy="0"/>
          </a:xfrm>
          <a:prstGeom prst="line">
            <a:avLst/>
          </a:prstGeom>
          <a:solidFill>
            <a:schemeClr val="folHlink"/>
          </a:solidFill>
          <a:ln w="15875" cap="flat" cmpd="sng" algn="ctr">
            <a:solidFill>
              <a:srgbClr val="41BE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83AD79-1898-4743-A997-31A507636229}"/>
              </a:ext>
            </a:extLst>
          </p:cNvPr>
          <p:cNvCxnSpPr>
            <a:cxnSpLocks/>
          </p:cNvCxnSpPr>
          <p:nvPr/>
        </p:nvCxnSpPr>
        <p:spPr bwMode="auto">
          <a:xfrm>
            <a:off x="6925791" y="5525703"/>
            <a:ext cx="1955254" cy="0"/>
          </a:xfrm>
          <a:prstGeom prst="line">
            <a:avLst/>
          </a:prstGeom>
          <a:solidFill>
            <a:schemeClr val="folHlink"/>
          </a:solidFill>
          <a:ln w="15875" cap="flat" cmpd="sng" algn="ctr">
            <a:solidFill>
              <a:srgbClr val="6F39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3E8484-FE45-4377-967B-90A27E92AEED}"/>
              </a:ext>
            </a:extLst>
          </p:cNvPr>
          <p:cNvCxnSpPr>
            <a:cxnSpLocks/>
          </p:cNvCxnSpPr>
          <p:nvPr/>
        </p:nvCxnSpPr>
        <p:spPr bwMode="auto">
          <a:xfrm>
            <a:off x="222792" y="5525703"/>
            <a:ext cx="1955254" cy="0"/>
          </a:xfrm>
          <a:prstGeom prst="line">
            <a:avLst/>
          </a:prstGeom>
          <a:solidFill>
            <a:schemeClr val="folHlink"/>
          </a:solidFill>
          <a:ln w="15875" cap="flat" cmpd="sng" algn="ctr">
            <a:solidFill>
              <a:srgbClr val="109FD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C4384-8FFA-4C2A-AD68-3B8D3D89EB02}"/>
              </a:ext>
            </a:extLst>
          </p:cNvPr>
          <p:cNvSpPr/>
          <p:nvPr/>
        </p:nvSpPr>
        <p:spPr bwMode="gray">
          <a:xfrm>
            <a:off x="5317040" y="5631897"/>
            <a:ext cx="744554" cy="2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2D72"/>
                </a:solidFill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3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Assets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C2A8D6-A220-4A6E-90AC-A8817D86061A}"/>
              </a:ext>
            </a:extLst>
          </p:cNvPr>
          <p:cNvSpPr/>
          <p:nvPr/>
        </p:nvSpPr>
        <p:spPr bwMode="gray">
          <a:xfrm>
            <a:off x="5317040" y="5963152"/>
            <a:ext cx="744554" cy="2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18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Countries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330E5D-855A-4389-8A09-084B440F6933}"/>
              </a:ext>
            </a:extLst>
          </p:cNvPr>
          <p:cNvSpPr txBox="1"/>
          <p:nvPr/>
        </p:nvSpPr>
        <p:spPr>
          <a:xfrm>
            <a:off x="7137469" y="5825233"/>
            <a:ext cx="176251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97999B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Continued growth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13BFEF-404B-4811-BC65-4F107A6A447A}"/>
              </a:ext>
            </a:extLst>
          </p:cNvPr>
          <p:cNvSpPr/>
          <p:nvPr/>
        </p:nvSpPr>
        <p:spPr bwMode="gray">
          <a:xfrm>
            <a:off x="863286" y="5631902"/>
            <a:ext cx="744554" cy="2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Assets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C5C86D-AFC7-45C8-84B5-7477AECD7CB9}"/>
              </a:ext>
            </a:extLst>
          </p:cNvPr>
          <p:cNvSpPr/>
          <p:nvPr/>
        </p:nvSpPr>
        <p:spPr bwMode="gray">
          <a:xfrm>
            <a:off x="863287" y="5963147"/>
            <a:ext cx="744554" cy="20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Country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C25CB21-4630-49F2-A53D-0500718975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00" y="5948344"/>
            <a:ext cx="235016" cy="2350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B2F69CA-3DB9-458D-A49C-DC517E4A692D}"/>
              </a:ext>
            </a:extLst>
          </p:cNvPr>
          <p:cNvGrpSpPr/>
          <p:nvPr/>
        </p:nvGrpSpPr>
        <p:grpSpPr>
          <a:xfrm>
            <a:off x="3080392" y="5631894"/>
            <a:ext cx="744554" cy="536663"/>
            <a:chOff x="3464419" y="5420791"/>
            <a:chExt cx="790303" cy="60430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6C3C74-0905-4BA2-B222-6F54D2905009}"/>
                </a:ext>
              </a:extLst>
            </p:cNvPr>
            <p:cNvSpPr/>
            <p:nvPr/>
          </p:nvSpPr>
          <p:spPr bwMode="gray">
            <a:xfrm>
              <a:off x="3464419" y="5420791"/>
              <a:ext cx="790303" cy="23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Calibri Light" panose="020F0302020204030204" pitchFamily="34" charset="0"/>
                  <a:ea typeface="STKaiti"/>
                  <a:cs typeface="Calibri Light" panose="020F0302020204030204" pitchFamily="34" charset="0"/>
                </a:rPr>
                <a:t>17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Calibri Light" panose="020F0302020204030204" pitchFamily="34" charset="0"/>
                  <a:ea typeface="STKaiti"/>
                  <a:cs typeface="Calibri Light" panose="020F0302020204030204" pitchFamily="34" charset="0"/>
                </a:rPr>
                <a:t> Assets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055B50-1A5B-478A-94F0-F8B170946341}"/>
                </a:ext>
              </a:extLst>
            </p:cNvPr>
            <p:cNvSpPr/>
            <p:nvPr/>
          </p:nvSpPr>
          <p:spPr bwMode="gray">
            <a:xfrm>
              <a:off x="3464419" y="5793800"/>
              <a:ext cx="790303" cy="23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Calibri Light" panose="020F0302020204030204" pitchFamily="34" charset="0"/>
                  <a:ea typeface="STKaiti"/>
                  <a:cs typeface="Calibri Light" panose="020F0302020204030204" pitchFamily="34" charset="0"/>
                </a:rPr>
                <a:t>9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72"/>
                  </a:solidFill>
                  <a:effectLst/>
                  <a:uLnTx/>
                  <a:uFillTx/>
                  <a:latin typeface="Calibri Light" panose="020F0302020204030204" pitchFamily="34" charset="0"/>
                  <a:ea typeface="STKaiti"/>
                  <a:cs typeface="Calibri Light" panose="020F0302020204030204" pitchFamily="34" charset="0"/>
                </a:rPr>
                <a:t> Countries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E0D8215B-B8F9-4363-8CFB-4019C00CAB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36" y="5948344"/>
            <a:ext cx="235016" cy="2350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E896B1E-1EAC-43F3-B0A0-A1B4F4D32C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80" y="5948344"/>
            <a:ext cx="235016" cy="23501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9E48D1-92B4-4254-901E-1A6D0FE7FB92}"/>
              </a:ext>
            </a:extLst>
          </p:cNvPr>
          <p:cNvSpPr/>
          <p:nvPr/>
        </p:nvSpPr>
        <p:spPr bwMode="gray">
          <a:xfrm>
            <a:off x="2287466" y="1723343"/>
            <a:ext cx="296915" cy="7531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</p:txBody>
      </p:sp>
      <p:sp>
        <p:nvSpPr>
          <p:cNvPr id="11" name="Freeform 62">
            <a:extLst>
              <a:ext uri="{FF2B5EF4-FFF2-40B4-BE49-F238E27FC236}">
                <a16:creationId xmlns:a16="http://schemas.microsoft.com/office/drawing/2014/main" id="{27CE51BA-E65A-47E0-B88B-8AF4C9F893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120" y="1675706"/>
            <a:ext cx="2339581" cy="8373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109FDA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2003-2013: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“Origins”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1CC3F7-2754-46A2-8F64-C67EC908ED49}"/>
              </a:ext>
            </a:extLst>
          </p:cNvPr>
          <p:cNvSpPr/>
          <p:nvPr/>
        </p:nvSpPr>
        <p:spPr bwMode="gray">
          <a:xfrm>
            <a:off x="4544712" y="1723344"/>
            <a:ext cx="333520" cy="7133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E7DE8D-9062-4BBC-A07C-5F470AFE8C75}"/>
              </a:ext>
            </a:extLst>
          </p:cNvPr>
          <p:cNvSpPr/>
          <p:nvPr/>
        </p:nvSpPr>
        <p:spPr bwMode="gray">
          <a:xfrm>
            <a:off x="6756132" y="1723344"/>
            <a:ext cx="254859" cy="7133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</p:txBody>
      </p:sp>
      <p:sp>
        <p:nvSpPr>
          <p:cNvPr id="13" name="Freeform 203">
            <a:extLst>
              <a:ext uri="{FF2B5EF4-FFF2-40B4-BE49-F238E27FC236}">
                <a16:creationId xmlns:a16="http://schemas.microsoft.com/office/drawing/2014/main" id="{0EE8CD36-05D7-410C-8E5F-922F261CCD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24792" y="1675707"/>
            <a:ext cx="2339579" cy="83737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41BEAC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2014-2018: 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“Global Expansion” 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Establishing our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Global Presence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933A72-04B5-49C6-B8EF-1FAA53FA1DA1}"/>
              </a:ext>
            </a:extLst>
          </p:cNvPr>
          <p:cNvGrpSpPr/>
          <p:nvPr/>
        </p:nvGrpSpPr>
        <p:grpSpPr>
          <a:xfrm>
            <a:off x="1599765" y="5748950"/>
            <a:ext cx="486980" cy="249130"/>
            <a:chOff x="1664855" y="5645258"/>
            <a:chExt cx="486980" cy="249130"/>
          </a:xfrm>
        </p:grpSpPr>
        <p:grpSp>
          <p:nvGrpSpPr>
            <p:cNvPr id="66" name="Graphic 60">
              <a:extLst>
                <a:ext uri="{FF2B5EF4-FFF2-40B4-BE49-F238E27FC236}">
                  <a16:creationId xmlns:a16="http://schemas.microsoft.com/office/drawing/2014/main" id="{D2312823-2A1E-4F5A-906E-AE1300BAC9DE}"/>
                </a:ext>
              </a:extLst>
            </p:cNvPr>
            <p:cNvGrpSpPr/>
            <p:nvPr/>
          </p:nvGrpSpPr>
          <p:grpSpPr>
            <a:xfrm>
              <a:off x="1664855" y="5645258"/>
              <a:ext cx="486980" cy="237929"/>
              <a:chOff x="1664855" y="5645258"/>
              <a:chExt cx="486980" cy="237929"/>
            </a:xfrm>
            <a:solidFill>
              <a:srgbClr val="000000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E850B05-5A3D-4A1F-AB96-080D466E84FD}"/>
                  </a:ext>
                </a:extLst>
              </p:cNvPr>
              <p:cNvSpPr/>
              <p:nvPr/>
            </p:nvSpPr>
            <p:spPr>
              <a:xfrm>
                <a:off x="1664855" y="5720511"/>
                <a:ext cx="131732" cy="162675"/>
              </a:xfrm>
              <a:custGeom>
                <a:avLst/>
                <a:gdLst>
                  <a:gd name="connsiteX0" fmla="*/ 91003 w 131732"/>
                  <a:gd name="connsiteY0" fmla="*/ 162675 h 162675"/>
                  <a:gd name="connsiteX1" fmla="*/ 131733 w 131732"/>
                  <a:gd name="connsiteY1" fmla="*/ 64332 h 162675"/>
                  <a:gd name="connsiteX2" fmla="*/ 126505 w 131732"/>
                  <a:gd name="connsiteY2" fmla="*/ 59104 h 162675"/>
                  <a:gd name="connsiteX3" fmla="*/ 67379 w 131732"/>
                  <a:gd name="connsiteY3" fmla="*/ 0 h 162675"/>
                  <a:gd name="connsiteX4" fmla="*/ 0 w 131732"/>
                  <a:gd name="connsiteY4" fmla="*/ 162675 h 162675"/>
                  <a:gd name="connsiteX5" fmla="*/ 91003 w 131732"/>
                  <a:gd name="connsiteY5" fmla="*/ 162675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732" h="162675">
                    <a:moveTo>
                      <a:pt x="91003" y="162675"/>
                    </a:moveTo>
                    <a:cubicBezTo>
                      <a:pt x="92315" y="125838"/>
                      <a:pt x="106619" y="91314"/>
                      <a:pt x="131733" y="64332"/>
                    </a:cubicBezTo>
                    <a:lnTo>
                      <a:pt x="126505" y="59104"/>
                    </a:lnTo>
                    <a:lnTo>
                      <a:pt x="67379" y="0"/>
                    </a:lnTo>
                    <a:cubicBezTo>
                      <a:pt x="25136" y="44178"/>
                      <a:pt x="1357" y="101547"/>
                      <a:pt x="0" y="162675"/>
                    </a:cubicBezTo>
                    <a:lnTo>
                      <a:pt x="91003" y="162675"/>
                    </a:lnTo>
                    <a:close/>
                  </a:path>
                </a:pathLst>
              </a:custGeom>
              <a:solidFill>
                <a:schemeClr val="accent2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5DFB5-7845-48E8-A614-5A04222B27A1}"/>
                  </a:ext>
                </a:extLst>
              </p:cNvPr>
              <p:cNvSpPr/>
              <p:nvPr/>
            </p:nvSpPr>
            <p:spPr>
              <a:xfrm>
                <a:off x="1740108" y="5645258"/>
                <a:ext cx="162675" cy="131732"/>
              </a:xfrm>
              <a:custGeom>
                <a:avLst/>
                <a:gdLst>
                  <a:gd name="connsiteX0" fmla="*/ 64332 w 162675"/>
                  <a:gd name="connsiteY0" fmla="*/ 131733 h 131732"/>
                  <a:gd name="connsiteX1" fmla="*/ 162675 w 162675"/>
                  <a:gd name="connsiteY1" fmla="*/ 91003 h 131732"/>
                  <a:gd name="connsiteX2" fmla="*/ 162675 w 162675"/>
                  <a:gd name="connsiteY2" fmla="*/ 0 h 131732"/>
                  <a:gd name="connsiteX3" fmla="*/ 0 w 162675"/>
                  <a:gd name="connsiteY3" fmla="*/ 67379 h 131732"/>
                  <a:gd name="connsiteX4" fmla="*/ 64332 w 162675"/>
                  <a:gd name="connsiteY4" fmla="*/ 131733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75" h="131732">
                    <a:moveTo>
                      <a:pt x="64332" y="131733"/>
                    </a:moveTo>
                    <a:cubicBezTo>
                      <a:pt x="91314" y="106619"/>
                      <a:pt x="125838" y="92315"/>
                      <a:pt x="162675" y="91003"/>
                    </a:cubicBezTo>
                    <a:lnTo>
                      <a:pt x="162675" y="0"/>
                    </a:lnTo>
                    <a:cubicBezTo>
                      <a:pt x="101547" y="1357"/>
                      <a:pt x="44178" y="25136"/>
                      <a:pt x="0" y="67379"/>
                    </a:cubicBezTo>
                    <a:lnTo>
                      <a:pt x="64332" y="131733"/>
                    </a:lnTo>
                    <a:close/>
                  </a:path>
                </a:pathLst>
              </a:custGeom>
              <a:solidFill>
                <a:srgbClr val="3BBFAD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5F00541-AAB1-4F86-9D96-199970A9FD8A}"/>
                  </a:ext>
                </a:extLst>
              </p:cNvPr>
              <p:cNvSpPr/>
              <p:nvPr/>
            </p:nvSpPr>
            <p:spPr>
              <a:xfrm>
                <a:off x="1913906" y="5645258"/>
                <a:ext cx="162697" cy="131732"/>
              </a:xfrm>
              <a:custGeom>
                <a:avLst/>
                <a:gdLst>
                  <a:gd name="connsiteX0" fmla="*/ 0 w 162697"/>
                  <a:gd name="connsiteY0" fmla="*/ 0 h 131732"/>
                  <a:gd name="connsiteX1" fmla="*/ 0 w 162697"/>
                  <a:gd name="connsiteY1" fmla="*/ 91003 h 131732"/>
                  <a:gd name="connsiteX2" fmla="*/ 98344 w 162697"/>
                  <a:gd name="connsiteY2" fmla="*/ 131733 h 131732"/>
                  <a:gd name="connsiteX3" fmla="*/ 162697 w 162697"/>
                  <a:gd name="connsiteY3" fmla="*/ 67379 h 131732"/>
                  <a:gd name="connsiteX4" fmla="*/ 0 w 162697"/>
                  <a:gd name="connsiteY4" fmla="*/ 0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97" h="131732">
                    <a:moveTo>
                      <a:pt x="0" y="0"/>
                    </a:moveTo>
                    <a:lnTo>
                      <a:pt x="0" y="91003"/>
                    </a:lnTo>
                    <a:cubicBezTo>
                      <a:pt x="36815" y="92315"/>
                      <a:pt x="71361" y="106619"/>
                      <a:pt x="98344" y="131733"/>
                    </a:cubicBezTo>
                    <a:lnTo>
                      <a:pt x="162697" y="67379"/>
                    </a:lnTo>
                    <a:cubicBezTo>
                      <a:pt x="118497" y="25136"/>
                      <a:pt x="61128" y="1357"/>
                      <a:pt x="0" y="0"/>
                    </a:cubicBezTo>
                    <a:close/>
                  </a:path>
                </a:pathLst>
              </a:custGeom>
              <a:solidFill>
                <a:srgbClr val="092D7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B48D5F0-0644-45ED-8A2C-C2213A1E8805}"/>
                  </a:ext>
                </a:extLst>
              </p:cNvPr>
              <p:cNvSpPr/>
              <p:nvPr/>
            </p:nvSpPr>
            <p:spPr>
              <a:xfrm>
                <a:off x="2020102" y="5720511"/>
                <a:ext cx="131732" cy="162675"/>
              </a:xfrm>
              <a:custGeom>
                <a:avLst/>
                <a:gdLst>
                  <a:gd name="connsiteX0" fmla="*/ 0 w 131732"/>
                  <a:gd name="connsiteY0" fmla="*/ 64332 h 162675"/>
                  <a:gd name="connsiteX1" fmla="*/ 40730 w 131732"/>
                  <a:gd name="connsiteY1" fmla="*/ 162675 h 162675"/>
                  <a:gd name="connsiteX2" fmla="*/ 131733 w 131732"/>
                  <a:gd name="connsiteY2" fmla="*/ 162675 h 162675"/>
                  <a:gd name="connsiteX3" fmla="*/ 64354 w 131732"/>
                  <a:gd name="connsiteY3" fmla="*/ 0 h 162675"/>
                  <a:gd name="connsiteX4" fmla="*/ 0 w 131732"/>
                  <a:gd name="connsiteY4" fmla="*/ 64332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32" h="162675">
                    <a:moveTo>
                      <a:pt x="0" y="64332"/>
                    </a:moveTo>
                    <a:cubicBezTo>
                      <a:pt x="25114" y="91292"/>
                      <a:pt x="39418" y="125838"/>
                      <a:pt x="40730" y="162675"/>
                    </a:cubicBezTo>
                    <a:lnTo>
                      <a:pt x="131733" y="162675"/>
                    </a:lnTo>
                    <a:cubicBezTo>
                      <a:pt x="130376" y="101547"/>
                      <a:pt x="106596" y="44178"/>
                      <a:pt x="64354" y="0"/>
                    </a:cubicBezTo>
                    <a:lnTo>
                      <a:pt x="0" y="64332"/>
                    </a:lnTo>
                    <a:close/>
                  </a:path>
                </a:pathLst>
              </a:custGeom>
              <a:solidFill>
                <a:schemeClr val="accent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</p:grp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DBD5AC5-6776-4967-98F8-CA7C90343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3388" y="5816600"/>
              <a:ext cx="231775" cy="77788"/>
            </a:xfrm>
            <a:custGeom>
              <a:avLst/>
              <a:gdLst>
                <a:gd name="T0" fmla="*/ 873 w 963"/>
                <a:gd name="T1" fmla="*/ 124 h 344"/>
                <a:gd name="T2" fmla="*/ 778 w 963"/>
                <a:gd name="T3" fmla="*/ 145 h 344"/>
                <a:gd name="T4" fmla="*/ 0 w 963"/>
                <a:gd name="T5" fmla="*/ 0 h 344"/>
                <a:gd name="T6" fmla="*/ 746 w 963"/>
                <a:gd name="T7" fmla="*/ 263 h 344"/>
                <a:gd name="T8" fmla="*/ 818 w 963"/>
                <a:gd name="T9" fmla="*/ 329 h 344"/>
                <a:gd name="T10" fmla="*/ 948 w 963"/>
                <a:gd name="T11" fmla="*/ 254 h 344"/>
                <a:gd name="T12" fmla="*/ 873 w 963"/>
                <a:gd name="T13" fmla="*/ 124 h 344"/>
                <a:gd name="T14" fmla="*/ 881 w 963"/>
                <a:gd name="T15" fmla="*/ 236 h 344"/>
                <a:gd name="T16" fmla="*/ 836 w 963"/>
                <a:gd name="T17" fmla="*/ 262 h 344"/>
                <a:gd name="T18" fmla="*/ 811 w 963"/>
                <a:gd name="T19" fmla="*/ 217 h 344"/>
                <a:gd name="T20" fmla="*/ 855 w 963"/>
                <a:gd name="T21" fmla="*/ 191 h 344"/>
                <a:gd name="T22" fmla="*/ 881 w 963"/>
                <a:gd name="T23" fmla="*/ 23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344">
                  <a:moveTo>
                    <a:pt x="873" y="124"/>
                  </a:moveTo>
                  <a:cubicBezTo>
                    <a:pt x="839" y="115"/>
                    <a:pt x="804" y="124"/>
                    <a:pt x="778" y="1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6" y="263"/>
                    <a:pt x="746" y="263"/>
                    <a:pt x="746" y="263"/>
                  </a:cubicBezTo>
                  <a:cubicBezTo>
                    <a:pt x="758" y="294"/>
                    <a:pt x="784" y="319"/>
                    <a:pt x="818" y="329"/>
                  </a:cubicBezTo>
                  <a:cubicBezTo>
                    <a:pt x="875" y="344"/>
                    <a:pt x="933" y="310"/>
                    <a:pt x="948" y="254"/>
                  </a:cubicBezTo>
                  <a:cubicBezTo>
                    <a:pt x="963" y="197"/>
                    <a:pt x="930" y="139"/>
                    <a:pt x="873" y="124"/>
                  </a:cubicBezTo>
                  <a:close/>
                  <a:moveTo>
                    <a:pt x="881" y="236"/>
                  </a:moveTo>
                  <a:cubicBezTo>
                    <a:pt x="876" y="255"/>
                    <a:pt x="856" y="267"/>
                    <a:pt x="836" y="262"/>
                  </a:cubicBezTo>
                  <a:cubicBezTo>
                    <a:pt x="817" y="256"/>
                    <a:pt x="805" y="236"/>
                    <a:pt x="811" y="217"/>
                  </a:cubicBezTo>
                  <a:cubicBezTo>
                    <a:pt x="816" y="198"/>
                    <a:pt x="836" y="186"/>
                    <a:pt x="855" y="191"/>
                  </a:cubicBezTo>
                  <a:cubicBezTo>
                    <a:pt x="875" y="196"/>
                    <a:pt x="886" y="216"/>
                    <a:pt x="881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B78C0D-2D22-4594-9ED5-D0AA708AFAF1}"/>
              </a:ext>
            </a:extLst>
          </p:cNvPr>
          <p:cNvGrpSpPr/>
          <p:nvPr/>
        </p:nvGrpSpPr>
        <p:grpSpPr>
          <a:xfrm>
            <a:off x="3846137" y="5757110"/>
            <a:ext cx="486980" cy="262695"/>
            <a:chOff x="1664855" y="5645258"/>
            <a:chExt cx="486980" cy="262695"/>
          </a:xfrm>
        </p:grpSpPr>
        <p:grpSp>
          <p:nvGrpSpPr>
            <p:cNvPr id="73" name="Graphic 60">
              <a:extLst>
                <a:ext uri="{FF2B5EF4-FFF2-40B4-BE49-F238E27FC236}">
                  <a16:creationId xmlns:a16="http://schemas.microsoft.com/office/drawing/2014/main" id="{B8FEF9DA-D6AE-4056-A9BC-BD3852A712CB}"/>
                </a:ext>
              </a:extLst>
            </p:cNvPr>
            <p:cNvGrpSpPr/>
            <p:nvPr/>
          </p:nvGrpSpPr>
          <p:grpSpPr>
            <a:xfrm>
              <a:off x="1664855" y="5645258"/>
              <a:ext cx="486980" cy="237929"/>
              <a:chOff x="1664855" y="5645258"/>
              <a:chExt cx="486980" cy="237929"/>
            </a:xfrm>
            <a:solidFill>
              <a:srgbClr val="000000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63C42DE-B4E7-469F-A6F4-CF9B30E5ACF7}"/>
                  </a:ext>
                </a:extLst>
              </p:cNvPr>
              <p:cNvSpPr/>
              <p:nvPr/>
            </p:nvSpPr>
            <p:spPr>
              <a:xfrm>
                <a:off x="1664855" y="5720511"/>
                <a:ext cx="131732" cy="162675"/>
              </a:xfrm>
              <a:custGeom>
                <a:avLst/>
                <a:gdLst>
                  <a:gd name="connsiteX0" fmla="*/ 91003 w 131732"/>
                  <a:gd name="connsiteY0" fmla="*/ 162675 h 162675"/>
                  <a:gd name="connsiteX1" fmla="*/ 131733 w 131732"/>
                  <a:gd name="connsiteY1" fmla="*/ 64332 h 162675"/>
                  <a:gd name="connsiteX2" fmla="*/ 126505 w 131732"/>
                  <a:gd name="connsiteY2" fmla="*/ 59104 h 162675"/>
                  <a:gd name="connsiteX3" fmla="*/ 67379 w 131732"/>
                  <a:gd name="connsiteY3" fmla="*/ 0 h 162675"/>
                  <a:gd name="connsiteX4" fmla="*/ 0 w 131732"/>
                  <a:gd name="connsiteY4" fmla="*/ 162675 h 162675"/>
                  <a:gd name="connsiteX5" fmla="*/ 91003 w 131732"/>
                  <a:gd name="connsiteY5" fmla="*/ 162675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732" h="162675">
                    <a:moveTo>
                      <a:pt x="91003" y="162675"/>
                    </a:moveTo>
                    <a:cubicBezTo>
                      <a:pt x="92315" y="125838"/>
                      <a:pt x="106619" y="91314"/>
                      <a:pt x="131733" y="64332"/>
                    </a:cubicBezTo>
                    <a:lnTo>
                      <a:pt x="126505" y="59104"/>
                    </a:lnTo>
                    <a:lnTo>
                      <a:pt x="67379" y="0"/>
                    </a:lnTo>
                    <a:cubicBezTo>
                      <a:pt x="25136" y="44178"/>
                      <a:pt x="1357" y="101547"/>
                      <a:pt x="0" y="162675"/>
                    </a:cubicBezTo>
                    <a:lnTo>
                      <a:pt x="91003" y="162675"/>
                    </a:lnTo>
                    <a:close/>
                  </a:path>
                </a:pathLst>
              </a:custGeom>
              <a:solidFill>
                <a:schemeClr val="accent2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DB46147-E72E-4353-8BC7-3B5CC409AB23}"/>
                  </a:ext>
                </a:extLst>
              </p:cNvPr>
              <p:cNvSpPr/>
              <p:nvPr/>
            </p:nvSpPr>
            <p:spPr>
              <a:xfrm>
                <a:off x="1740108" y="5645258"/>
                <a:ext cx="162675" cy="131732"/>
              </a:xfrm>
              <a:custGeom>
                <a:avLst/>
                <a:gdLst>
                  <a:gd name="connsiteX0" fmla="*/ 64332 w 162675"/>
                  <a:gd name="connsiteY0" fmla="*/ 131733 h 131732"/>
                  <a:gd name="connsiteX1" fmla="*/ 162675 w 162675"/>
                  <a:gd name="connsiteY1" fmla="*/ 91003 h 131732"/>
                  <a:gd name="connsiteX2" fmla="*/ 162675 w 162675"/>
                  <a:gd name="connsiteY2" fmla="*/ 0 h 131732"/>
                  <a:gd name="connsiteX3" fmla="*/ 0 w 162675"/>
                  <a:gd name="connsiteY3" fmla="*/ 67379 h 131732"/>
                  <a:gd name="connsiteX4" fmla="*/ 64332 w 162675"/>
                  <a:gd name="connsiteY4" fmla="*/ 131733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75" h="131732">
                    <a:moveTo>
                      <a:pt x="64332" y="131733"/>
                    </a:moveTo>
                    <a:cubicBezTo>
                      <a:pt x="91314" y="106619"/>
                      <a:pt x="125838" y="92315"/>
                      <a:pt x="162675" y="91003"/>
                    </a:cubicBezTo>
                    <a:lnTo>
                      <a:pt x="162675" y="0"/>
                    </a:lnTo>
                    <a:cubicBezTo>
                      <a:pt x="101547" y="1357"/>
                      <a:pt x="44178" y="25136"/>
                      <a:pt x="0" y="67379"/>
                    </a:cubicBezTo>
                    <a:lnTo>
                      <a:pt x="64332" y="131733"/>
                    </a:lnTo>
                    <a:close/>
                  </a:path>
                </a:pathLst>
              </a:custGeom>
              <a:solidFill>
                <a:srgbClr val="3BBFAD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C9D284E-C6F2-4A0B-A4A2-A089896468D4}"/>
                  </a:ext>
                </a:extLst>
              </p:cNvPr>
              <p:cNvSpPr/>
              <p:nvPr/>
            </p:nvSpPr>
            <p:spPr>
              <a:xfrm>
                <a:off x="1913906" y="5645258"/>
                <a:ext cx="162697" cy="131732"/>
              </a:xfrm>
              <a:custGeom>
                <a:avLst/>
                <a:gdLst>
                  <a:gd name="connsiteX0" fmla="*/ 0 w 162697"/>
                  <a:gd name="connsiteY0" fmla="*/ 0 h 131732"/>
                  <a:gd name="connsiteX1" fmla="*/ 0 w 162697"/>
                  <a:gd name="connsiteY1" fmla="*/ 91003 h 131732"/>
                  <a:gd name="connsiteX2" fmla="*/ 98344 w 162697"/>
                  <a:gd name="connsiteY2" fmla="*/ 131733 h 131732"/>
                  <a:gd name="connsiteX3" fmla="*/ 162697 w 162697"/>
                  <a:gd name="connsiteY3" fmla="*/ 67379 h 131732"/>
                  <a:gd name="connsiteX4" fmla="*/ 0 w 162697"/>
                  <a:gd name="connsiteY4" fmla="*/ 0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97" h="131732">
                    <a:moveTo>
                      <a:pt x="0" y="0"/>
                    </a:moveTo>
                    <a:lnTo>
                      <a:pt x="0" y="91003"/>
                    </a:lnTo>
                    <a:cubicBezTo>
                      <a:pt x="36815" y="92315"/>
                      <a:pt x="71361" y="106619"/>
                      <a:pt x="98344" y="131733"/>
                    </a:cubicBezTo>
                    <a:lnTo>
                      <a:pt x="162697" y="67379"/>
                    </a:lnTo>
                    <a:cubicBezTo>
                      <a:pt x="118497" y="25136"/>
                      <a:pt x="61128" y="1357"/>
                      <a:pt x="0" y="0"/>
                    </a:cubicBezTo>
                    <a:close/>
                  </a:path>
                </a:pathLst>
              </a:custGeom>
              <a:solidFill>
                <a:srgbClr val="092D7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1A797D7-3D19-4266-B39B-0FE09CFDE54F}"/>
                  </a:ext>
                </a:extLst>
              </p:cNvPr>
              <p:cNvSpPr/>
              <p:nvPr/>
            </p:nvSpPr>
            <p:spPr>
              <a:xfrm>
                <a:off x="2020102" y="5720511"/>
                <a:ext cx="131732" cy="162675"/>
              </a:xfrm>
              <a:custGeom>
                <a:avLst/>
                <a:gdLst>
                  <a:gd name="connsiteX0" fmla="*/ 0 w 131732"/>
                  <a:gd name="connsiteY0" fmla="*/ 64332 h 162675"/>
                  <a:gd name="connsiteX1" fmla="*/ 40730 w 131732"/>
                  <a:gd name="connsiteY1" fmla="*/ 162675 h 162675"/>
                  <a:gd name="connsiteX2" fmla="*/ 131733 w 131732"/>
                  <a:gd name="connsiteY2" fmla="*/ 162675 h 162675"/>
                  <a:gd name="connsiteX3" fmla="*/ 64354 w 131732"/>
                  <a:gd name="connsiteY3" fmla="*/ 0 h 162675"/>
                  <a:gd name="connsiteX4" fmla="*/ 0 w 131732"/>
                  <a:gd name="connsiteY4" fmla="*/ 64332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32" h="162675">
                    <a:moveTo>
                      <a:pt x="0" y="64332"/>
                    </a:moveTo>
                    <a:cubicBezTo>
                      <a:pt x="25114" y="91292"/>
                      <a:pt x="39418" y="125838"/>
                      <a:pt x="40730" y="162675"/>
                    </a:cubicBezTo>
                    <a:lnTo>
                      <a:pt x="131733" y="162675"/>
                    </a:lnTo>
                    <a:cubicBezTo>
                      <a:pt x="130376" y="101547"/>
                      <a:pt x="106596" y="44178"/>
                      <a:pt x="64354" y="0"/>
                    </a:cubicBezTo>
                    <a:lnTo>
                      <a:pt x="0" y="64332"/>
                    </a:lnTo>
                    <a:close/>
                  </a:path>
                </a:pathLst>
              </a:custGeom>
              <a:solidFill>
                <a:schemeClr val="accent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</p:grp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3371459C-CA2F-4FE2-A013-AACC904BEBCE}"/>
                </a:ext>
              </a:extLst>
            </p:cNvPr>
            <p:cNvSpPr>
              <a:spLocks noEditPoints="1"/>
            </p:cNvSpPr>
            <p:nvPr/>
          </p:nvSpPr>
          <p:spPr bwMode="auto">
            <a:xfrm rot="3100641">
              <a:off x="1747378" y="5753172"/>
              <a:ext cx="231775" cy="77788"/>
            </a:xfrm>
            <a:custGeom>
              <a:avLst/>
              <a:gdLst>
                <a:gd name="T0" fmla="*/ 873 w 963"/>
                <a:gd name="T1" fmla="*/ 124 h 344"/>
                <a:gd name="T2" fmla="*/ 778 w 963"/>
                <a:gd name="T3" fmla="*/ 145 h 344"/>
                <a:gd name="T4" fmla="*/ 0 w 963"/>
                <a:gd name="T5" fmla="*/ 0 h 344"/>
                <a:gd name="T6" fmla="*/ 746 w 963"/>
                <a:gd name="T7" fmla="*/ 263 h 344"/>
                <a:gd name="T8" fmla="*/ 818 w 963"/>
                <a:gd name="T9" fmla="*/ 329 h 344"/>
                <a:gd name="T10" fmla="*/ 948 w 963"/>
                <a:gd name="T11" fmla="*/ 254 h 344"/>
                <a:gd name="T12" fmla="*/ 873 w 963"/>
                <a:gd name="T13" fmla="*/ 124 h 344"/>
                <a:gd name="T14" fmla="*/ 881 w 963"/>
                <a:gd name="T15" fmla="*/ 236 h 344"/>
                <a:gd name="T16" fmla="*/ 836 w 963"/>
                <a:gd name="T17" fmla="*/ 262 h 344"/>
                <a:gd name="T18" fmla="*/ 811 w 963"/>
                <a:gd name="T19" fmla="*/ 217 h 344"/>
                <a:gd name="T20" fmla="*/ 855 w 963"/>
                <a:gd name="T21" fmla="*/ 191 h 344"/>
                <a:gd name="T22" fmla="*/ 881 w 963"/>
                <a:gd name="T23" fmla="*/ 23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344">
                  <a:moveTo>
                    <a:pt x="873" y="124"/>
                  </a:moveTo>
                  <a:cubicBezTo>
                    <a:pt x="839" y="115"/>
                    <a:pt x="804" y="124"/>
                    <a:pt x="778" y="1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6" y="263"/>
                    <a:pt x="746" y="263"/>
                    <a:pt x="746" y="263"/>
                  </a:cubicBezTo>
                  <a:cubicBezTo>
                    <a:pt x="758" y="294"/>
                    <a:pt x="784" y="319"/>
                    <a:pt x="818" y="329"/>
                  </a:cubicBezTo>
                  <a:cubicBezTo>
                    <a:pt x="875" y="344"/>
                    <a:pt x="933" y="310"/>
                    <a:pt x="948" y="254"/>
                  </a:cubicBezTo>
                  <a:cubicBezTo>
                    <a:pt x="963" y="197"/>
                    <a:pt x="930" y="139"/>
                    <a:pt x="873" y="124"/>
                  </a:cubicBezTo>
                  <a:close/>
                  <a:moveTo>
                    <a:pt x="881" y="236"/>
                  </a:moveTo>
                  <a:cubicBezTo>
                    <a:pt x="876" y="255"/>
                    <a:pt x="856" y="267"/>
                    <a:pt x="836" y="262"/>
                  </a:cubicBezTo>
                  <a:cubicBezTo>
                    <a:pt x="817" y="256"/>
                    <a:pt x="805" y="236"/>
                    <a:pt x="811" y="217"/>
                  </a:cubicBezTo>
                  <a:cubicBezTo>
                    <a:pt x="816" y="198"/>
                    <a:pt x="836" y="186"/>
                    <a:pt x="855" y="191"/>
                  </a:cubicBezTo>
                  <a:cubicBezTo>
                    <a:pt x="875" y="196"/>
                    <a:pt x="886" y="216"/>
                    <a:pt x="881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4322CE6-B463-4392-8FD0-7FC8823F34BF}"/>
              </a:ext>
            </a:extLst>
          </p:cNvPr>
          <p:cNvGrpSpPr/>
          <p:nvPr/>
        </p:nvGrpSpPr>
        <p:grpSpPr>
          <a:xfrm>
            <a:off x="6174487" y="5756726"/>
            <a:ext cx="486980" cy="262696"/>
            <a:chOff x="1664855" y="5645258"/>
            <a:chExt cx="486980" cy="262696"/>
          </a:xfrm>
        </p:grpSpPr>
        <p:grpSp>
          <p:nvGrpSpPr>
            <p:cNvPr id="80" name="Graphic 60">
              <a:extLst>
                <a:ext uri="{FF2B5EF4-FFF2-40B4-BE49-F238E27FC236}">
                  <a16:creationId xmlns:a16="http://schemas.microsoft.com/office/drawing/2014/main" id="{1FC9F917-B815-4A64-839B-62A814636BE4}"/>
                </a:ext>
              </a:extLst>
            </p:cNvPr>
            <p:cNvGrpSpPr/>
            <p:nvPr/>
          </p:nvGrpSpPr>
          <p:grpSpPr>
            <a:xfrm>
              <a:off x="1664855" y="5645258"/>
              <a:ext cx="486980" cy="237929"/>
              <a:chOff x="1664855" y="5645258"/>
              <a:chExt cx="486980" cy="237929"/>
            </a:xfrm>
            <a:solidFill>
              <a:srgbClr val="000000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3BFDB86-5330-4C3F-A850-D03A398523E4}"/>
                  </a:ext>
                </a:extLst>
              </p:cNvPr>
              <p:cNvSpPr/>
              <p:nvPr/>
            </p:nvSpPr>
            <p:spPr>
              <a:xfrm>
                <a:off x="1664855" y="5720511"/>
                <a:ext cx="131732" cy="162675"/>
              </a:xfrm>
              <a:custGeom>
                <a:avLst/>
                <a:gdLst>
                  <a:gd name="connsiteX0" fmla="*/ 91003 w 131732"/>
                  <a:gd name="connsiteY0" fmla="*/ 162675 h 162675"/>
                  <a:gd name="connsiteX1" fmla="*/ 131733 w 131732"/>
                  <a:gd name="connsiteY1" fmla="*/ 64332 h 162675"/>
                  <a:gd name="connsiteX2" fmla="*/ 126505 w 131732"/>
                  <a:gd name="connsiteY2" fmla="*/ 59104 h 162675"/>
                  <a:gd name="connsiteX3" fmla="*/ 67379 w 131732"/>
                  <a:gd name="connsiteY3" fmla="*/ 0 h 162675"/>
                  <a:gd name="connsiteX4" fmla="*/ 0 w 131732"/>
                  <a:gd name="connsiteY4" fmla="*/ 162675 h 162675"/>
                  <a:gd name="connsiteX5" fmla="*/ 91003 w 131732"/>
                  <a:gd name="connsiteY5" fmla="*/ 162675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732" h="162675">
                    <a:moveTo>
                      <a:pt x="91003" y="162675"/>
                    </a:moveTo>
                    <a:cubicBezTo>
                      <a:pt x="92315" y="125838"/>
                      <a:pt x="106619" y="91314"/>
                      <a:pt x="131733" y="64332"/>
                    </a:cubicBezTo>
                    <a:lnTo>
                      <a:pt x="126505" y="59104"/>
                    </a:lnTo>
                    <a:lnTo>
                      <a:pt x="67379" y="0"/>
                    </a:lnTo>
                    <a:cubicBezTo>
                      <a:pt x="25136" y="44178"/>
                      <a:pt x="1357" y="101547"/>
                      <a:pt x="0" y="162675"/>
                    </a:cubicBezTo>
                    <a:lnTo>
                      <a:pt x="91003" y="162675"/>
                    </a:lnTo>
                    <a:close/>
                  </a:path>
                </a:pathLst>
              </a:custGeom>
              <a:solidFill>
                <a:schemeClr val="accent2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CD48A4A-6639-4120-9640-909FC4E56AF6}"/>
                  </a:ext>
                </a:extLst>
              </p:cNvPr>
              <p:cNvSpPr/>
              <p:nvPr/>
            </p:nvSpPr>
            <p:spPr>
              <a:xfrm>
                <a:off x="1740108" y="5645258"/>
                <a:ext cx="162675" cy="131732"/>
              </a:xfrm>
              <a:custGeom>
                <a:avLst/>
                <a:gdLst>
                  <a:gd name="connsiteX0" fmla="*/ 64332 w 162675"/>
                  <a:gd name="connsiteY0" fmla="*/ 131733 h 131732"/>
                  <a:gd name="connsiteX1" fmla="*/ 162675 w 162675"/>
                  <a:gd name="connsiteY1" fmla="*/ 91003 h 131732"/>
                  <a:gd name="connsiteX2" fmla="*/ 162675 w 162675"/>
                  <a:gd name="connsiteY2" fmla="*/ 0 h 131732"/>
                  <a:gd name="connsiteX3" fmla="*/ 0 w 162675"/>
                  <a:gd name="connsiteY3" fmla="*/ 67379 h 131732"/>
                  <a:gd name="connsiteX4" fmla="*/ 64332 w 162675"/>
                  <a:gd name="connsiteY4" fmla="*/ 131733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75" h="131732">
                    <a:moveTo>
                      <a:pt x="64332" y="131733"/>
                    </a:moveTo>
                    <a:cubicBezTo>
                      <a:pt x="91314" y="106619"/>
                      <a:pt x="125838" y="92315"/>
                      <a:pt x="162675" y="91003"/>
                    </a:cubicBezTo>
                    <a:lnTo>
                      <a:pt x="162675" y="0"/>
                    </a:lnTo>
                    <a:cubicBezTo>
                      <a:pt x="101547" y="1357"/>
                      <a:pt x="44178" y="25136"/>
                      <a:pt x="0" y="67379"/>
                    </a:cubicBezTo>
                    <a:lnTo>
                      <a:pt x="64332" y="131733"/>
                    </a:lnTo>
                    <a:close/>
                  </a:path>
                </a:pathLst>
              </a:custGeom>
              <a:solidFill>
                <a:srgbClr val="3BBFAD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E02FB2B-29A3-4B3D-B327-455770F2D441}"/>
                  </a:ext>
                </a:extLst>
              </p:cNvPr>
              <p:cNvSpPr/>
              <p:nvPr/>
            </p:nvSpPr>
            <p:spPr>
              <a:xfrm>
                <a:off x="1913906" y="5645258"/>
                <a:ext cx="162697" cy="131732"/>
              </a:xfrm>
              <a:custGeom>
                <a:avLst/>
                <a:gdLst>
                  <a:gd name="connsiteX0" fmla="*/ 0 w 162697"/>
                  <a:gd name="connsiteY0" fmla="*/ 0 h 131732"/>
                  <a:gd name="connsiteX1" fmla="*/ 0 w 162697"/>
                  <a:gd name="connsiteY1" fmla="*/ 91003 h 131732"/>
                  <a:gd name="connsiteX2" fmla="*/ 98344 w 162697"/>
                  <a:gd name="connsiteY2" fmla="*/ 131733 h 131732"/>
                  <a:gd name="connsiteX3" fmla="*/ 162697 w 162697"/>
                  <a:gd name="connsiteY3" fmla="*/ 67379 h 131732"/>
                  <a:gd name="connsiteX4" fmla="*/ 0 w 162697"/>
                  <a:gd name="connsiteY4" fmla="*/ 0 h 13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697" h="131732">
                    <a:moveTo>
                      <a:pt x="0" y="0"/>
                    </a:moveTo>
                    <a:lnTo>
                      <a:pt x="0" y="91003"/>
                    </a:lnTo>
                    <a:cubicBezTo>
                      <a:pt x="36815" y="92315"/>
                      <a:pt x="71361" y="106619"/>
                      <a:pt x="98344" y="131733"/>
                    </a:cubicBezTo>
                    <a:lnTo>
                      <a:pt x="162697" y="67379"/>
                    </a:lnTo>
                    <a:cubicBezTo>
                      <a:pt x="118497" y="25136"/>
                      <a:pt x="61128" y="1357"/>
                      <a:pt x="0" y="0"/>
                    </a:cubicBezTo>
                    <a:close/>
                  </a:path>
                </a:pathLst>
              </a:custGeom>
              <a:solidFill>
                <a:srgbClr val="092D7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4B000C6-6D20-4DEB-8DC0-CD664F917AD8}"/>
                  </a:ext>
                </a:extLst>
              </p:cNvPr>
              <p:cNvSpPr/>
              <p:nvPr/>
            </p:nvSpPr>
            <p:spPr>
              <a:xfrm>
                <a:off x="2020102" y="5720511"/>
                <a:ext cx="131732" cy="162675"/>
              </a:xfrm>
              <a:custGeom>
                <a:avLst/>
                <a:gdLst>
                  <a:gd name="connsiteX0" fmla="*/ 0 w 131732"/>
                  <a:gd name="connsiteY0" fmla="*/ 64332 h 162675"/>
                  <a:gd name="connsiteX1" fmla="*/ 40730 w 131732"/>
                  <a:gd name="connsiteY1" fmla="*/ 162675 h 162675"/>
                  <a:gd name="connsiteX2" fmla="*/ 131733 w 131732"/>
                  <a:gd name="connsiteY2" fmla="*/ 162675 h 162675"/>
                  <a:gd name="connsiteX3" fmla="*/ 64354 w 131732"/>
                  <a:gd name="connsiteY3" fmla="*/ 0 h 162675"/>
                  <a:gd name="connsiteX4" fmla="*/ 0 w 131732"/>
                  <a:gd name="connsiteY4" fmla="*/ 64332 h 16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32" h="162675">
                    <a:moveTo>
                      <a:pt x="0" y="64332"/>
                    </a:moveTo>
                    <a:cubicBezTo>
                      <a:pt x="25114" y="91292"/>
                      <a:pt x="39418" y="125838"/>
                      <a:pt x="40730" y="162675"/>
                    </a:cubicBezTo>
                    <a:lnTo>
                      <a:pt x="131733" y="162675"/>
                    </a:lnTo>
                    <a:cubicBezTo>
                      <a:pt x="130376" y="101547"/>
                      <a:pt x="106596" y="44178"/>
                      <a:pt x="64354" y="0"/>
                    </a:cubicBezTo>
                    <a:lnTo>
                      <a:pt x="0" y="64332"/>
                    </a:lnTo>
                    <a:close/>
                  </a:path>
                </a:pathLst>
              </a:custGeom>
              <a:solidFill>
                <a:schemeClr val="accent4"/>
              </a:solidFill>
              <a:ln w="22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4" charset="-128"/>
                  <a:cs typeface="+mn-cs"/>
                </a:endParaRPr>
              </a:p>
            </p:txBody>
          </p:sp>
        </p:grp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D29C1D25-F24C-4719-8846-C3CA20BAC9A2}"/>
                </a:ext>
              </a:extLst>
            </p:cNvPr>
            <p:cNvSpPr>
              <a:spLocks noEditPoints="1"/>
            </p:cNvSpPr>
            <p:nvPr/>
          </p:nvSpPr>
          <p:spPr bwMode="auto">
            <a:xfrm rot="6148011">
              <a:off x="1813981" y="5753173"/>
              <a:ext cx="231775" cy="77788"/>
            </a:xfrm>
            <a:custGeom>
              <a:avLst/>
              <a:gdLst>
                <a:gd name="T0" fmla="*/ 873 w 963"/>
                <a:gd name="T1" fmla="*/ 124 h 344"/>
                <a:gd name="T2" fmla="*/ 778 w 963"/>
                <a:gd name="T3" fmla="*/ 145 h 344"/>
                <a:gd name="T4" fmla="*/ 0 w 963"/>
                <a:gd name="T5" fmla="*/ 0 h 344"/>
                <a:gd name="T6" fmla="*/ 746 w 963"/>
                <a:gd name="T7" fmla="*/ 263 h 344"/>
                <a:gd name="T8" fmla="*/ 818 w 963"/>
                <a:gd name="T9" fmla="*/ 329 h 344"/>
                <a:gd name="T10" fmla="*/ 948 w 963"/>
                <a:gd name="T11" fmla="*/ 254 h 344"/>
                <a:gd name="T12" fmla="*/ 873 w 963"/>
                <a:gd name="T13" fmla="*/ 124 h 344"/>
                <a:gd name="T14" fmla="*/ 881 w 963"/>
                <a:gd name="T15" fmla="*/ 236 h 344"/>
                <a:gd name="T16" fmla="*/ 836 w 963"/>
                <a:gd name="T17" fmla="*/ 262 h 344"/>
                <a:gd name="T18" fmla="*/ 811 w 963"/>
                <a:gd name="T19" fmla="*/ 217 h 344"/>
                <a:gd name="T20" fmla="*/ 855 w 963"/>
                <a:gd name="T21" fmla="*/ 191 h 344"/>
                <a:gd name="T22" fmla="*/ 881 w 963"/>
                <a:gd name="T23" fmla="*/ 23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344">
                  <a:moveTo>
                    <a:pt x="873" y="124"/>
                  </a:moveTo>
                  <a:cubicBezTo>
                    <a:pt x="839" y="115"/>
                    <a:pt x="804" y="124"/>
                    <a:pt x="778" y="1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6" y="263"/>
                    <a:pt x="746" y="263"/>
                    <a:pt x="746" y="263"/>
                  </a:cubicBezTo>
                  <a:cubicBezTo>
                    <a:pt x="758" y="294"/>
                    <a:pt x="784" y="319"/>
                    <a:pt x="818" y="329"/>
                  </a:cubicBezTo>
                  <a:cubicBezTo>
                    <a:pt x="875" y="344"/>
                    <a:pt x="933" y="310"/>
                    <a:pt x="948" y="254"/>
                  </a:cubicBezTo>
                  <a:cubicBezTo>
                    <a:pt x="963" y="197"/>
                    <a:pt x="930" y="139"/>
                    <a:pt x="873" y="124"/>
                  </a:cubicBezTo>
                  <a:close/>
                  <a:moveTo>
                    <a:pt x="881" y="236"/>
                  </a:moveTo>
                  <a:cubicBezTo>
                    <a:pt x="876" y="255"/>
                    <a:pt x="856" y="267"/>
                    <a:pt x="836" y="262"/>
                  </a:cubicBezTo>
                  <a:cubicBezTo>
                    <a:pt x="817" y="256"/>
                    <a:pt x="805" y="236"/>
                    <a:pt x="811" y="217"/>
                  </a:cubicBezTo>
                  <a:cubicBezTo>
                    <a:pt x="816" y="198"/>
                    <a:pt x="836" y="186"/>
                    <a:pt x="855" y="191"/>
                  </a:cubicBezTo>
                  <a:cubicBezTo>
                    <a:pt x="875" y="196"/>
                    <a:pt x="886" y="216"/>
                    <a:pt x="881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</p:grpSp>
      <p:pic>
        <p:nvPicPr>
          <p:cNvPr id="223" name="Graphic 222">
            <a:extLst>
              <a:ext uri="{FF2B5EF4-FFF2-40B4-BE49-F238E27FC236}">
                <a16:creationId xmlns:a16="http://schemas.microsoft.com/office/drawing/2014/main" id="{0A01AFA1-5F3A-4C14-8C60-9AB2AFA8AE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647" y="856207"/>
            <a:ext cx="1759724" cy="789007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6587C4AE-781A-4042-B1C7-F8EA1B6E501B}"/>
              </a:ext>
            </a:extLst>
          </p:cNvPr>
          <p:cNvSpPr/>
          <p:nvPr/>
        </p:nvSpPr>
        <p:spPr bwMode="gray">
          <a:xfrm>
            <a:off x="6371839" y="669723"/>
            <a:ext cx="873596" cy="1843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TKaiti"/>
              <a:cs typeface="+mn-cs"/>
            </a:endParaRPr>
          </a:p>
        </p:txBody>
      </p:sp>
      <p:sp>
        <p:nvSpPr>
          <p:cNvPr id="16" name="Freeform 203">
            <a:extLst>
              <a:ext uri="{FF2B5EF4-FFF2-40B4-BE49-F238E27FC236}">
                <a16:creationId xmlns:a16="http://schemas.microsoft.com/office/drawing/2014/main" id="{5BFD684C-CEE0-4BE0-BB8E-1CCAE2887F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462" y="1675705"/>
            <a:ext cx="2339579" cy="83737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25357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2019-2024: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“Maturity”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Globally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Dominant Cruise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Infrastructure Platform</a:t>
            </a:r>
          </a:p>
        </p:txBody>
      </p:sp>
      <p:pic>
        <p:nvPicPr>
          <p:cNvPr id="222" name="Graphic 221">
            <a:extLst>
              <a:ext uri="{FF2B5EF4-FFF2-40B4-BE49-F238E27FC236}">
                <a16:creationId xmlns:a16="http://schemas.microsoft.com/office/drawing/2014/main" id="{71ACEBC4-DE96-401A-8A01-F39E7A6F1C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9840" y="749282"/>
            <a:ext cx="1869352" cy="895932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0A6F43F3-0509-483F-B905-779082ADADC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2854" y="681186"/>
            <a:ext cx="3279543" cy="964028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969AC801-F703-4979-BCE7-0345989F3F50}"/>
              </a:ext>
            </a:extLst>
          </p:cNvPr>
          <p:cNvSpPr txBox="1"/>
          <p:nvPr/>
        </p:nvSpPr>
        <p:spPr>
          <a:xfrm>
            <a:off x="163706" y="6532437"/>
            <a:ext cx="79892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Note: (1) EBRD reduced share at IPO and exited fully shortly afterwards, as planned when making the investment, as EBRD's "mission" was completed with the IPO</a:t>
            </a:r>
          </a:p>
        </p:txBody>
      </p:sp>
      <p:pic>
        <p:nvPicPr>
          <p:cNvPr id="59" name="Graphic 22">
            <a:extLst>
              <a:ext uri="{FF2B5EF4-FFF2-40B4-BE49-F238E27FC236}">
                <a16:creationId xmlns:a16="http://schemas.microsoft.com/office/drawing/2014/main" id="{B37702AB-D8E7-B49B-966D-0EEF4D338F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395" y="5574806"/>
            <a:ext cx="467921" cy="407043"/>
          </a:xfrm>
          <a:prstGeom prst="rect">
            <a:avLst/>
          </a:prstGeom>
        </p:spPr>
      </p:pic>
      <p:pic>
        <p:nvPicPr>
          <p:cNvPr id="60" name="Graphic 22">
            <a:extLst>
              <a:ext uri="{FF2B5EF4-FFF2-40B4-BE49-F238E27FC236}">
                <a16:creationId xmlns:a16="http://schemas.microsoft.com/office/drawing/2014/main" id="{B37702AB-D8E7-B49B-966D-0EEF4D338F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83977" y="5574806"/>
            <a:ext cx="467921" cy="407043"/>
          </a:xfrm>
          <a:prstGeom prst="rect">
            <a:avLst/>
          </a:prstGeom>
        </p:spPr>
      </p:pic>
      <p:pic>
        <p:nvPicPr>
          <p:cNvPr id="61" name="Graphic 22">
            <a:extLst>
              <a:ext uri="{FF2B5EF4-FFF2-40B4-BE49-F238E27FC236}">
                <a16:creationId xmlns:a16="http://schemas.microsoft.com/office/drawing/2014/main" id="{B37702AB-D8E7-B49B-966D-0EEF4D338F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3439" y="5594919"/>
            <a:ext cx="467921" cy="407043"/>
          </a:xfrm>
          <a:prstGeom prst="rect">
            <a:avLst/>
          </a:prstGeom>
        </p:spPr>
      </p:pic>
      <p:grpSp>
        <p:nvGrpSpPr>
          <p:cNvPr id="64" name="Graphic 60">
            <a:extLst>
              <a:ext uri="{FF2B5EF4-FFF2-40B4-BE49-F238E27FC236}">
                <a16:creationId xmlns:a16="http://schemas.microsoft.com/office/drawing/2014/main" id="{1FC9F917-B815-4A64-839B-62A814636BE4}"/>
              </a:ext>
            </a:extLst>
          </p:cNvPr>
          <p:cNvGrpSpPr/>
          <p:nvPr/>
        </p:nvGrpSpPr>
        <p:grpSpPr>
          <a:xfrm>
            <a:off x="8282968" y="5743920"/>
            <a:ext cx="486980" cy="237929"/>
            <a:chOff x="1664855" y="5645258"/>
            <a:chExt cx="486980" cy="237929"/>
          </a:xfrm>
          <a:solidFill>
            <a:srgbClr val="000000"/>
          </a:solidFill>
        </p:grpSpPr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33BFDB86-5330-4C3F-A850-D03A398523E4}"/>
                </a:ext>
              </a:extLst>
            </p:cNvPr>
            <p:cNvSpPr/>
            <p:nvPr/>
          </p:nvSpPr>
          <p:spPr>
            <a:xfrm>
              <a:off x="1664855" y="5720511"/>
              <a:ext cx="131732" cy="162675"/>
            </a:xfrm>
            <a:custGeom>
              <a:avLst/>
              <a:gdLst>
                <a:gd name="connsiteX0" fmla="*/ 91003 w 131732"/>
                <a:gd name="connsiteY0" fmla="*/ 162675 h 162675"/>
                <a:gd name="connsiteX1" fmla="*/ 131733 w 131732"/>
                <a:gd name="connsiteY1" fmla="*/ 64332 h 162675"/>
                <a:gd name="connsiteX2" fmla="*/ 126505 w 131732"/>
                <a:gd name="connsiteY2" fmla="*/ 59104 h 162675"/>
                <a:gd name="connsiteX3" fmla="*/ 67379 w 131732"/>
                <a:gd name="connsiteY3" fmla="*/ 0 h 162675"/>
                <a:gd name="connsiteX4" fmla="*/ 0 w 131732"/>
                <a:gd name="connsiteY4" fmla="*/ 162675 h 162675"/>
                <a:gd name="connsiteX5" fmla="*/ 91003 w 131732"/>
                <a:gd name="connsiteY5" fmla="*/ 162675 h 1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32" h="162675">
                  <a:moveTo>
                    <a:pt x="91003" y="162675"/>
                  </a:moveTo>
                  <a:cubicBezTo>
                    <a:pt x="92315" y="125838"/>
                    <a:pt x="106619" y="91314"/>
                    <a:pt x="131733" y="64332"/>
                  </a:cubicBezTo>
                  <a:lnTo>
                    <a:pt x="126505" y="59104"/>
                  </a:lnTo>
                  <a:lnTo>
                    <a:pt x="67379" y="0"/>
                  </a:lnTo>
                  <a:cubicBezTo>
                    <a:pt x="25136" y="44178"/>
                    <a:pt x="1357" y="101547"/>
                    <a:pt x="0" y="162675"/>
                  </a:cubicBezTo>
                  <a:lnTo>
                    <a:pt x="91003" y="162675"/>
                  </a:lnTo>
                  <a:close/>
                </a:path>
              </a:pathLst>
            </a:custGeom>
            <a:solidFill>
              <a:schemeClr val="accent2"/>
            </a:solidFill>
            <a:ln w="2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ACD48A4A-6639-4120-9640-909FC4E56AF6}"/>
                </a:ext>
              </a:extLst>
            </p:cNvPr>
            <p:cNvSpPr/>
            <p:nvPr/>
          </p:nvSpPr>
          <p:spPr>
            <a:xfrm>
              <a:off x="1740108" y="5645258"/>
              <a:ext cx="162675" cy="131732"/>
            </a:xfrm>
            <a:custGeom>
              <a:avLst/>
              <a:gdLst>
                <a:gd name="connsiteX0" fmla="*/ 64332 w 162675"/>
                <a:gd name="connsiteY0" fmla="*/ 131733 h 131732"/>
                <a:gd name="connsiteX1" fmla="*/ 162675 w 162675"/>
                <a:gd name="connsiteY1" fmla="*/ 91003 h 131732"/>
                <a:gd name="connsiteX2" fmla="*/ 162675 w 162675"/>
                <a:gd name="connsiteY2" fmla="*/ 0 h 131732"/>
                <a:gd name="connsiteX3" fmla="*/ 0 w 162675"/>
                <a:gd name="connsiteY3" fmla="*/ 67379 h 131732"/>
                <a:gd name="connsiteX4" fmla="*/ 64332 w 162675"/>
                <a:gd name="connsiteY4" fmla="*/ 131733 h 13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75" h="131732">
                  <a:moveTo>
                    <a:pt x="64332" y="131733"/>
                  </a:moveTo>
                  <a:cubicBezTo>
                    <a:pt x="91314" y="106619"/>
                    <a:pt x="125838" y="92315"/>
                    <a:pt x="162675" y="91003"/>
                  </a:cubicBezTo>
                  <a:lnTo>
                    <a:pt x="162675" y="0"/>
                  </a:lnTo>
                  <a:cubicBezTo>
                    <a:pt x="101547" y="1357"/>
                    <a:pt x="44178" y="25136"/>
                    <a:pt x="0" y="67379"/>
                  </a:cubicBezTo>
                  <a:lnTo>
                    <a:pt x="64332" y="131733"/>
                  </a:lnTo>
                  <a:close/>
                </a:path>
              </a:pathLst>
            </a:custGeom>
            <a:solidFill>
              <a:srgbClr val="3BBFAD"/>
            </a:solidFill>
            <a:ln w="2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7E02FB2B-29A3-4B3D-B327-455770F2D441}"/>
                </a:ext>
              </a:extLst>
            </p:cNvPr>
            <p:cNvSpPr/>
            <p:nvPr/>
          </p:nvSpPr>
          <p:spPr>
            <a:xfrm>
              <a:off x="1913906" y="5645258"/>
              <a:ext cx="162697" cy="131732"/>
            </a:xfrm>
            <a:custGeom>
              <a:avLst/>
              <a:gdLst>
                <a:gd name="connsiteX0" fmla="*/ 0 w 162697"/>
                <a:gd name="connsiteY0" fmla="*/ 0 h 131732"/>
                <a:gd name="connsiteX1" fmla="*/ 0 w 162697"/>
                <a:gd name="connsiteY1" fmla="*/ 91003 h 131732"/>
                <a:gd name="connsiteX2" fmla="*/ 98344 w 162697"/>
                <a:gd name="connsiteY2" fmla="*/ 131733 h 131732"/>
                <a:gd name="connsiteX3" fmla="*/ 162697 w 162697"/>
                <a:gd name="connsiteY3" fmla="*/ 67379 h 131732"/>
                <a:gd name="connsiteX4" fmla="*/ 0 w 162697"/>
                <a:gd name="connsiteY4" fmla="*/ 0 h 13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7" h="131732">
                  <a:moveTo>
                    <a:pt x="0" y="0"/>
                  </a:moveTo>
                  <a:lnTo>
                    <a:pt x="0" y="91003"/>
                  </a:lnTo>
                  <a:cubicBezTo>
                    <a:pt x="36815" y="92315"/>
                    <a:pt x="71361" y="106619"/>
                    <a:pt x="98344" y="131733"/>
                  </a:cubicBezTo>
                  <a:lnTo>
                    <a:pt x="162697" y="67379"/>
                  </a:lnTo>
                  <a:cubicBezTo>
                    <a:pt x="118497" y="25136"/>
                    <a:pt x="61128" y="1357"/>
                    <a:pt x="0" y="0"/>
                  </a:cubicBezTo>
                  <a:close/>
                </a:path>
              </a:pathLst>
            </a:custGeom>
            <a:solidFill>
              <a:srgbClr val="092D74"/>
            </a:solidFill>
            <a:ln w="2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74B000C6-6D20-4DEB-8DC0-CD664F917AD8}"/>
                </a:ext>
              </a:extLst>
            </p:cNvPr>
            <p:cNvSpPr/>
            <p:nvPr/>
          </p:nvSpPr>
          <p:spPr>
            <a:xfrm>
              <a:off x="2020102" y="5720511"/>
              <a:ext cx="131732" cy="162675"/>
            </a:xfrm>
            <a:custGeom>
              <a:avLst/>
              <a:gdLst>
                <a:gd name="connsiteX0" fmla="*/ 0 w 131732"/>
                <a:gd name="connsiteY0" fmla="*/ 64332 h 162675"/>
                <a:gd name="connsiteX1" fmla="*/ 40730 w 131732"/>
                <a:gd name="connsiteY1" fmla="*/ 162675 h 162675"/>
                <a:gd name="connsiteX2" fmla="*/ 131733 w 131732"/>
                <a:gd name="connsiteY2" fmla="*/ 162675 h 162675"/>
                <a:gd name="connsiteX3" fmla="*/ 64354 w 131732"/>
                <a:gd name="connsiteY3" fmla="*/ 0 h 162675"/>
                <a:gd name="connsiteX4" fmla="*/ 0 w 131732"/>
                <a:gd name="connsiteY4" fmla="*/ 64332 h 1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32" h="162675">
                  <a:moveTo>
                    <a:pt x="0" y="64332"/>
                  </a:moveTo>
                  <a:cubicBezTo>
                    <a:pt x="25114" y="91292"/>
                    <a:pt x="39418" y="125838"/>
                    <a:pt x="40730" y="162675"/>
                  </a:cubicBezTo>
                  <a:lnTo>
                    <a:pt x="131733" y="162675"/>
                  </a:lnTo>
                  <a:cubicBezTo>
                    <a:pt x="130376" y="101547"/>
                    <a:pt x="106596" y="44178"/>
                    <a:pt x="64354" y="0"/>
                  </a:cubicBezTo>
                  <a:lnTo>
                    <a:pt x="0" y="64332"/>
                  </a:lnTo>
                  <a:close/>
                </a:path>
              </a:pathLst>
            </a:custGeom>
            <a:solidFill>
              <a:schemeClr val="accent4"/>
            </a:solidFill>
            <a:ln w="2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4" charset="-128"/>
                <a:cs typeface="+mn-cs"/>
              </a:endParaRPr>
            </a:p>
          </p:txBody>
        </p:sp>
      </p:grpSp>
      <p:sp>
        <p:nvSpPr>
          <p:cNvPr id="91" name="Freeform 8">
            <a:extLst>
              <a:ext uri="{FF2B5EF4-FFF2-40B4-BE49-F238E27FC236}">
                <a16:creationId xmlns:a16="http://schemas.microsoft.com/office/drawing/2014/main" id="{D29C1D25-F24C-4719-8846-C3CA20BAC9A2}"/>
              </a:ext>
            </a:extLst>
          </p:cNvPr>
          <p:cNvSpPr>
            <a:spLocks noEditPoints="1"/>
          </p:cNvSpPr>
          <p:nvPr/>
        </p:nvSpPr>
        <p:spPr bwMode="auto">
          <a:xfrm rot="9063923">
            <a:off x="8512531" y="5889953"/>
            <a:ext cx="231775" cy="77788"/>
          </a:xfrm>
          <a:custGeom>
            <a:avLst/>
            <a:gdLst>
              <a:gd name="T0" fmla="*/ 873 w 963"/>
              <a:gd name="T1" fmla="*/ 124 h 344"/>
              <a:gd name="T2" fmla="*/ 778 w 963"/>
              <a:gd name="T3" fmla="*/ 145 h 344"/>
              <a:gd name="T4" fmla="*/ 0 w 963"/>
              <a:gd name="T5" fmla="*/ 0 h 344"/>
              <a:gd name="T6" fmla="*/ 746 w 963"/>
              <a:gd name="T7" fmla="*/ 263 h 344"/>
              <a:gd name="T8" fmla="*/ 818 w 963"/>
              <a:gd name="T9" fmla="*/ 329 h 344"/>
              <a:gd name="T10" fmla="*/ 948 w 963"/>
              <a:gd name="T11" fmla="*/ 254 h 344"/>
              <a:gd name="T12" fmla="*/ 873 w 963"/>
              <a:gd name="T13" fmla="*/ 124 h 344"/>
              <a:gd name="T14" fmla="*/ 881 w 963"/>
              <a:gd name="T15" fmla="*/ 236 h 344"/>
              <a:gd name="T16" fmla="*/ 836 w 963"/>
              <a:gd name="T17" fmla="*/ 262 h 344"/>
              <a:gd name="T18" fmla="*/ 811 w 963"/>
              <a:gd name="T19" fmla="*/ 217 h 344"/>
              <a:gd name="T20" fmla="*/ 855 w 963"/>
              <a:gd name="T21" fmla="*/ 191 h 344"/>
              <a:gd name="T22" fmla="*/ 881 w 963"/>
              <a:gd name="T23" fmla="*/ 236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3" h="344">
                <a:moveTo>
                  <a:pt x="873" y="124"/>
                </a:moveTo>
                <a:cubicBezTo>
                  <a:pt x="839" y="115"/>
                  <a:pt x="804" y="124"/>
                  <a:pt x="778" y="145"/>
                </a:cubicBezTo>
                <a:cubicBezTo>
                  <a:pt x="0" y="0"/>
                  <a:pt x="0" y="0"/>
                  <a:pt x="0" y="0"/>
                </a:cubicBezTo>
                <a:cubicBezTo>
                  <a:pt x="746" y="263"/>
                  <a:pt x="746" y="263"/>
                  <a:pt x="746" y="263"/>
                </a:cubicBezTo>
                <a:cubicBezTo>
                  <a:pt x="758" y="294"/>
                  <a:pt x="784" y="319"/>
                  <a:pt x="818" y="329"/>
                </a:cubicBezTo>
                <a:cubicBezTo>
                  <a:pt x="875" y="344"/>
                  <a:pt x="933" y="310"/>
                  <a:pt x="948" y="254"/>
                </a:cubicBezTo>
                <a:cubicBezTo>
                  <a:pt x="963" y="197"/>
                  <a:pt x="930" y="139"/>
                  <a:pt x="873" y="124"/>
                </a:cubicBezTo>
                <a:close/>
                <a:moveTo>
                  <a:pt x="881" y="236"/>
                </a:moveTo>
                <a:cubicBezTo>
                  <a:pt x="876" y="255"/>
                  <a:pt x="856" y="267"/>
                  <a:pt x="836" y="262"/>
                </a:cubicBezTo>
                <a:cubicBezTo>
                  <a:pt x="817" y="256"/>
                  <a:pt x="805" y="236"/>
                  <a:pt x="811" y="217"/>
                </a:cubicBezTo>
                <a:cubicBezTo>
                  <a:pt x="816" y="198"/>
                  <a:pt x="836" y="186"/>
                  <a:pt x="855" y="191"/>
                </a:cubicBezTo>
                <a:cubicBezTo>
                  <a:pt x="875" y="196"/>
                  <a:pt x="886" y="216"/>
                  <a:pt x="881" y="2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53252" y="652407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aseline="0" dirty="0">
                <a:solidFill>
                  <a:srgbClr val="002D72"/>
                </a:solidFill>
                <a:ea typeface="+mj-ea"/>
              </a:rPr>
              <a:t>4</a:t>
            </a:r>
          </a:p>
        </p:txBody>
      </p:sp>
      <p:sp>
        <p:nvSpPr>
          <p:cNvPr id="15" name="Freeform 203">
            <a:extLst>
              <a:ext uri="{FF2B5EF4-FFF2-40B4-BE49-F238E27FC236}">
                <a16:creationId xmlns:a16="http://schemas.microsoft.com/office/drawing/2014/main" id="{92F80C7E-918D-4C8A-8F76-ADF1DDA462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56132" y="1675707"/>
            <a:ext cx="2339579" cy="837369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6F399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ヒラギノ角ゴ Pro W3" pitchFamily="124" charset="-128"/>
                <a:cs typeface="+mn-cs"/>
              </a:rPr>
              <a:t>The Future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3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8" t="82" r="14"/>
          <a:stretch/>
        </p:blipFill>
        <p:spPr>
          <a:xfrm>
            <a:off x="786582" y="1567226"/>
            <a:ext cx="7687569" cy="2588540"/>
          </a:xfrm>
          <a:prstGeom prst="rect">
            <a:avLst/>
          </a:prstGeom>
          <a:solidFill>
            <a:srgbClr val="63C5B5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990C4E-26BC-EC63-1B16-E5B02B23C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54" t="61243" r="39446" b="21432"/>
          <a:stretch/>
        </p:blipFill>
        <p:spPr>
          <a:xfrm>
            <a:off x="785194" y="3124320"/>
            <a:ext cx="1426966" cy="10314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013" y="3433267"/>
            <a:ext cx="129479" cy="122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56593-610A-E83D-8BE0-17E2FC3C2088}"/>
              </a:ext>
            </a:extLst>
          </p:cNvPr>
          <p:cNvSpPr txBox="1"/>
          <p:nvPr/>
        </p:nvSpPr>
        <p:spPr bwMode="gray">
          <a:xfrm>
            <a:off x="1545498" y="3242888"/>
            <a:ext cx="376583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Nassau</a:t>
            </a:r>
          </a:p>
        </p:txBody>
      </p:sp>
      <p:sp>
        <p:nvSpPr>
          <p:cNvPr id="11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97499" y="3364813"/>
            <a:ext cx="532197" cy="1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BAHAMAS(1</a:t>
            </a:r>
            <a:r>
              <a:rPr lang="en-GB" altLang="en-US" sz="656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685" y="3830773"/>
            <a:ext cx="129479" cy="1228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A56593-610A-E83D-8BE0-17E2FC3C2088}"/>
              </a:ext>
            </a:extLst>
          </p:cNvPr>
          <p:cNvSpPr txBox="1"/>
          <p:nvPr/>
        </p:nvSpPr>
        <p:spPr bwMode="gray">
          <a:xfrm>
            <a:off x="1897140" y="3697359"/>
            <a:ext cx="414768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Antigua</a:t>
            </a:r>
          </a:p>
        </p:txBody>
      </p:sp>
      <p:sp>
        <p:nvSpPr>
          <p:cNvPr id="14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74465" y="3668897"/>
            <a:ext cx="763029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ANTIGUA &amp; BARBUDA (1)</a:t>
            </a:r>
            <a:endParaRPr lang="en-GB" altLang="en-US" sz="656" i="1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val 360">
            <a:extLst>
              <a:ext uri="{FF2B5EF4-FFF2-40B4-BE49-F238E27FC236}">
                <a16:creationId xmlns:a16="http://schemas.microsoft.com/office/drawing/2014/main" id="{997416AE-E9DC-9466-454B-BB3A1E109E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8337" y="3738168"/>
            <a:ext cx="82214" cy="100683"/>
          </a:xfrm>
          <a:prstGeom prst="diamond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defTabSz="332832">
              <a:defRPr/>
            </a:pPr>
            <a:endParaRPr lang="en-GB" sz="13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A56593-610A-E83D-8BE0-17E2FC3C2088}"/>
              </a:ext>
            </a:extLst>
          </p:cNvPr>
          <p:cNvSpPr txBox="1"/>
          <p:nvPr/>
        </p:nvSpPr>
        <p:spPr bwMode="gray">
          <a:xfrm>
            <a:off x="1342117" y="3672628"/>
            <a:ext cx="485345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 Juan</a:t>
            </a:r>
          </a:p>
        </p:txBody>
      </p:sp>
      <p:sp>
        <p:nvSpPr>
          <p:cNvPr id="19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9091" y="3794041"/>
            <a:ext cx="511358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PUERTO RICO (1)</a:t>
            </a:r>
            <a:endParaRPr lang="en-GB" altLang="en-US" sz="656" i="1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E33AA-529A-17DB-21E9-87551C824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029" y="1996710"/>
            <a:ext cx="99232" cy="954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0F6927-2CEB-A66A-CA60-FAD111B13E46}"/>
              </a:ext>
            </a:extLst>
          </p:cNvPr>
          <p:cNvSpPr txBox="1"/>
          <p:nvPr/>
        </p:nvSpPr>
        <p:spPr bwMode="gray">
          <a:xfrm>
            <a:off x="4522437" y="1792100"/>
            <a:ext cx="533786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Kalundborg</a:t>
            </a:r>
            <a:endParaRPr lang="en-GB" sz="728" kern="0" dirty="0">
              <a:solidFill>
                <a:srgbClr val="4F81BD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04">
            <a:extLst>
              <a:ext uri="{FF2B5EF4-FFF2-40B4-BE49-F238E27FC236}">
                <a16:creationId xmlns:a16="http://schemas.microsoft.com/office/drawing/2014/main" id="{E3157A4E-0807-CF71-0B90-BD307E5E2D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7532" y="1891278"/>
            <a:ext cx="464871" cy="1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656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DENMARK 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C255C-6E85-DCEF-5C5A-D815615ED567}"/>
              </a:ext>
            </a:extLst>
          </p:cNvPr>
          <p:cNvSpPr txBox="1"/>
          <p:nvPr/>
        </p:nvSpPr>
        <p:spPr bwMode="gray">
          <a:xfrm>
            <a:off x="7362367" y="3131189"/>
            <a:ext cx="432789" cy="17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728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 Long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CEED5-5B9C-0435-5656-C9663B8D095B}"/>
              </a:ext>
            </a:extLst>
          </p:cNvPr>
          <p:cNvSpPr txBox="1"/>
          <p:nvPr/>
        </p:nvSpPr>
        <p:spPr bwMode="gray">
          <a:xfrm>
            <a:off x="7334796" y="3690716"/>
            <a:ext cx="504923" cy="17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728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Singapore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8C255C-6E85-DCEF-5C5A-D815615ED567}"/>
              </a:ext>
            </a:extLst>
          </p:cNvPr>
          <p:cNvSpPr txBox="1"/>
          <p:nvPr/>
        </p:nvSpPr>
        <p:spPr bwMode="gray">
          <a:xfrm>
            <a:off x="3839652" y="2788478"/>
            <a:ext cx="541793" cy="17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728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Lanzarote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5F424E-5978-06A4-099D-E9A261683540}"/>
              </a:ext>
            </a:extLst>
          </p:cNvPr>
          <p:cNvSpPr txBox="1"/>
          <p:nvPr/>
        </p:nvSpPr>
        <p:spPr bwMode="gray">
          <a:xfrm>
            <a:off x="3563298" y="3093309"/>
            <a:ext cx="538587" cy="17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728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 Palmas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127" y="2947241"/>
            <a:ext cx="129479" cy="1228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072" y="3181442"/>
            <a:ext cx="129479" cy="1228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048" y="3726101"/>
            <a:ext cx="129479" cy="122892"/>
          </a:xfrm>
          <a:prstGeom prst="rect">
            <a:avLst/>
          </a:prstGeom>
        </p:spPr>
      </p:pic>
      <p:sp>
        <p:nvSpPr>
          <p:cNvPr id="36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68811" y="3261637"/>
            <a:ext cx="386324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VIETNAM (1)</a:t>
            </a:r>
          </a:p>
        </p:txBody>
      </p:sp>
      <p:sp>
        <p:nvSpPr>
          <p:cNvPr id="37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53918" y="3822073"/>
            <a:ext cx="452047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SINGAPORE (1)</a:t>
            </a:r>
            <a:endParaRPr lang="en-GB" altLang="en-US" sz="656" i="1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739" y="3011126"/>
            <a:ext cx="129479" cy="1228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286" y="3040630"/>
            <a:ext cx="129479" cy="1228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FD7024-4171-4959-240C-5996EC3A2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579" y="2046604"/>
            <a:ext cx="129479" cy="1228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DA56593-610A-E83D-8BE0-17E2FC3C2088}"/>
              </a:ext>
            </a:extLst>
          </p:cNvPr>
          <p:cNvSpPr txBox="1"/>
          <p:nvPr/>
        </p:nvSpPr>
        <p:spPr bwMode="gray">
          <a:xfrm>
            <a:off x="740853" y="1948787"/>
            <a:ext cx="613964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Prince Rupert</a:t>
            </a:r>
          </a:p>
        </p:txBody>
      </p:sp>
      <p:sp>
        <p:nvSpPr>
          <p:cNvPr id="42" name="Rectangle 204">
            <a:extLst>
              <a:ext uri="{FF2B5EF4-FFF2-40B4-BE49-F238E27FC236}">
                <a16:creationId xmlns:a16="http://schemas.microsoft.com/office/drawing/2014/main" id="{AF28991C-CCF0-72B3-45A9-17F0D0ACB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3970" y="2090411"/>
            <a:ext cx="357470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CANADA (1)</a:t>
            </a:r>
            <a:endParaRPr lang="en-GB" altLang="en-US" sz="656" i="1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856037" y="7204075"/>
            <a:ext cx="2346325" cy="414338"/>
          </a:xfrm>
          <a:prstGeom prst="rect">
            <a:avLst/>
          </a:prstGeom>
        </p:spPr>
        <p:txBody>
          <a:bodyPr vert="horz" lIns="66563" tIns="33281" rIns="66563" bIns="33281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146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294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44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586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5732" algn="l" defTabSz="914294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2880" algn="l" defTabSz="914294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026" algn="l" defTabSz="914294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172" algn="l" defTabSz="914294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E9CE99B-EB32-4B78-A5EE-A811C81C7BE0}" type="slidenum">
              <a:rPr lang="en-GB" smtClean="0"/>
              <a:pPr/>
              <a:t>5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 flipH="1">
            <a:off x="4922660" y="1602382"/>
            <a:ext cx="354426" cy="1001683"/>
          </a:xfrm>
          <a:prstGeom prst="line">
            <a:avLst/>
          </a:prstGeom>
          <a:ln w="0">
            <a:solidFill>
              <a:srgbClr val="365F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 flipV="1">
            <a:off x="4922658" y="2639223"/>
            <a:ext cx="334788" cy="282694"/>
          </a:xfrm>
          <a:prstGeom prst="line">
            <a:avLst/>
          </a:prstGeom>
          <a:ln w="0">
            <a:solidFill>
              <a:srgbClr val="365F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10071" y="3144605"/>
            <a:ext cx="464278" cy="122892"/>
          </a:xfrm>
          <a:prstGeom prst="line">
            <a:avLst/>
          </a:prstGeom>
          <a:ln w="0">
            <a:solidFill>
              <a:srgbClr val="365F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221570" y="3346977"/>
            <a:ext cx="463681" cy="675374"/>
          </a:xfrm>
          <a:prstGeom prst="line">
            <a:avLst/>
          </a:prstGeom>
          <a:ln w="0">
            <a:solidFill>
              <a:srgbClr val="365F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DEAA1E-3F61-B666-54A4-39C402A229A5}"/>
              </a:ext>
            </a:extLst>
          </p:cNvPr>
          <p:cNvSpPr txBox="1"/>
          <p:nvPr/>
        </p:nvSpPr>
        <p:spPr bwMode="gray">
          <a:xfrm>
            <a:off x="3386559" y="2944871"/>
            <a:ext cx="690872" cy="17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728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Fuerteventura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887" y="1571429"/>
            <a:ext cx="3322264" cy="1390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E1FEE75-F217-C90B-740B-6F50E7D38C3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5019" y="658795"/>
            <a:ext cx="8459244" cy="452009"/>
          </a:xfrm>
          <a:prstGeom prst="rect">
            <a:avLst/>
          </a:prstGeom>
        </p:spPr>
        <p:txBody>
          <a:bodyPr lIns="0" tIns="0" rIns="0" bIns="0"/>
          <a:lstStyle/>
          <a:p>
            <a:pPr indent="-201646" defTabSz="899005">
              <a:lnSpc>
                <a:spcPct val="110000"/>
              </a:lnSpc>
              <a:spcBef>
                <a:spcPts val="889"/>
              </a:spcBef>
              <a:buClr>
                <a:srgbClr val="00395C"/>
              </a:buClr>
              <a:buSzPct val="100000"/>
              <a:defRPr/>
            </a:pPr>
            <a:r>
              <a:rPr lang="en-US" sz="1588" dirty="0">
                <a:solidFill>
                  <a:srgbClr val="63C5B5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Dominant position in the Mediterranean cruise port landscape and established presence in the Caribbean and Asia</a:t>
            </a:r>
            <a:endParaRPr lang="en-US" sz="1588" kern="0" dirty="0">
              <a:solidFill>
                <a:srgbClr val="63C5B5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4BED726-506D-DD2C-CF8F-D18520994074}"/>
              </a:ext>
            </a:extLst>
          </p:cNvPr>
          <p:cNvSpPr txBox="1">
            <a:spLocks noChangeArrowheads="1"/>
          </p:cNvSpPr>
          <p:nvPr/>
        </p:nvSpPr>
        <p:spPr>
          <a:xfrm>
            <a:off x="245019" y="123853"/>
            <a:ext cx="766482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r>
              <a:rPr lang="en-US" dirty="0">
                <a:latin typeface="+mj-lt"/>
              </a:rPr>
              <a:t>GPH: Global Footprint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CD5472-72DA-433A-AB8C-4F2E3921F8E7}"/>
              </a:ext>
            </a:extLst>
          </p:cNvPr>
          <p:cNvSpPr txBox="1"/>
          <p:nvPr/>
        </p:nvSpPr>
        <p:spPr bwMode="gray">
          <a:xfrm>
            <a:off x="1689696" y="3925512"/>
            <a:ext cx="485871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 Lucia</a:t>
            </a:r>
          </a:p>
        </p:txBody>
      </p:sp>
      <p:sp>
        <p:nvSpPr>
          <p:cNvPr id="49" name="Rectangle 204">
            <a:extLst>
              <a:ext uri="{FF2B5EF4-FFF2-40B4-BE49-F238E27FC236}">
                <a16:creationId xmlns:a16="http://schemas.microsoft.com/office/drawing/2014/main" id="{A910C835-672B-39B8-EB42-B593369167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8978" y="4076214"/>
            <a:ext cx="331822" cy="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582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 Lucia (1)</a:t>
            </a:r>
            <a:endParaRPr lang="en-GB" altLang="en-US" sz="656" i="1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Oval 360">
            <a:extLst>
              <a:ext uri="{FF2B5EF4-FFF2-40B4-BE49-F238E27FC236}">
                <a16:creationId xmlns:a16="http://schemas.microsoft.com/office/drawing/2014/main" id="{2C12723D-E307-5BD6-BE44-10DF7EC11C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72082" y="4019204"/>
            <a:ext cx="82214" cy="100683"/>
          </a:xfrm>
          <a:prstGeom prst="diamond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6563" tIns="33281" rIns="66563" bIns="33281" numCol="1" anchor="t" anchorCtr="0" compatLnSpc="1">
            <a:prstTxWarp prst="textNoShape">
              <a:avLst/>
            </a:prstTxWarp>
          </a:bodyPr>
          <a:lstStyle/>
          <a:p>
            <a:pPr defTabSz="332832">
              <a:defRPr/>
            </a:pPr>
            <a:endParaRPr lang="en-GB" sz="13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B280920-97C4-3255-CEE3-8D68D1F7F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668" y="2088475"/>
            <a:ext cx="99232" cy="954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32DB79-B1D8-FBB8-67D5-98ABC0D3F9A0}"/>
              </a:ext>
            </a:extLst>
          </p:cNvPr>
          <p:cNvSpPr txBox="1"/>
          <p:nvPr/>
        </p:nvSpPr>
        <p:spPr bwMode="gray">
          <a:xfrm>
            <a:off x="4582741" y="2165014"/>
            <a:ext cx="618052" cy="166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870" tIns="32357" rIns="65870" bIns="3235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sz="656" kern="0" dirty="0">
                <a:solidFill>
                  <a:srgbClr val="4F81BD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Bremerhaven</a:t>
            </a:r>
            <a:endParaRPr lang="en-GB" sz="728" kern="0" dirty="0">
              <a:solidFill>
                <a:srgbClr val="4F81BD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204">
            <a:extLst>
              <a:ext uri="{FF2B5EF4-FFF2-40B4-BE49-F238E27FC236}">
                <a16:creationId xmlns:a16="http://schemas.microsoft.com/office/drawing/2014/main" id="{5ADEE9B3-5AC0-E0BD-9210-CBC6D638F3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53027" y="2277070"/>
            <a:ext cx="464871" cy="1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32832">
              <a:defRPr/>
            </a:pPr>
            <a:r>
              <a:rPr lang="en-GB" altLang="en-US" sz="656" i="1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GERMANY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BD0A3-9A2E-4AE0-3B88-16273EC13BCE}"/>
              </a:ext>
            </a:extLst>
          </p:cNvPr>
          <p:cNvSpPr/>
          <p:nvPr/>
        </p:nvSpPr>
        <p:spPr bwMode="gray">
          <a:xfrm>
            <a:off x="2781887" y="4455377"/>
            <a:ext cx="1737360" cy="297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Passengers Served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26BBE1-B5BD-A857-A09C-DC32FFBC70A4}"/>
              </a:ext>
            </a:extLst>
          </p:cNvPr>
          <p:cNvSpPr/>
          <p:nvPr/>
        </p:nvSpPr>
        <p:spPr bwMode="gray">
          <a:xfrm>
            <a:off x="4709232" y="4462693"/>
            <a:ext cx="1737360" cy="297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Long-term concession model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CAD1C-765D-B3D3-39F6-C80CB5F8E1F8}"/>
              </a:ext>
            </a:extLst>
          </p:cNvPr>
          <p:cNvSpPr/>
          <p:nvPr/>
        </p:nvSpPr>
        <p:spPr bwMode="gray">
          <a:xfrm>
            <a:off x="6693293" y="4455377"/>
            <a:ext cx="1737360" cy="297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Competition</a:t>
            </a:r>
            <a:endParaRPr lang="en-US" sz="1200" baseline="300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9E3A6E-F030-0253-02B7-6620C03E073D}"/>
              </a:ext>
            </a:extLst>
          </p:cNvPr>
          <p:cNvSpPr txBox="1"/>
          <p:nvPr/>
        </p:nvSpPr>
        <p:spPr>
          <a:xfrm>
            <a:off x="2819645" y="4695365"/>
            <a:ext cx="1763096" cy="172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200" baseline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12.5m Consolidated portfolio PAX(1)</a:t>
            </a:r>
          </a:p>
          <a:p>
            <a:r>
              <a:rPr lang="en-US" dirty="0"/>
              <a:t>Expected to increase to in excess of 16m PAX in the consolidated portfolio in FY 2025</a:t>
            </a:r>
          </a:p>
          <a:p>
            <a:r>
              <a:rPr lang="en-US" dirty="0"/>
              <a:t>Close to 20m PAXs for total portfolio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27CA50-04D5-5231-709A-CE6A6C0FBEC5}"/>
              </a:ext>
            </a:extLst>
          </p:cNvPr>
          <p:cNvSpPr txBox="1"/>
          <p:nvPr/>
        </p:nvSpPr>
        <p:spPr>
          <a:xfrm>
            <a:off x="6663452" y="4787698"/>
            <a:ext cx="1847610" cy="153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Majority of cruise ports currently government-owned and operated</a:t>
            </a:r>
            <a:endParaRPr lang="en-US" sz="1200" baseline="0" dirty="0">
              <a:solidFill>
                <a:srgbClr val="002D72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Rare to have two ports competing at same destination 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3C2250-F579-E6EB-3522-A045BF2A299E}"/>
              </a:ext>
            </a:extLst>
          </p:cNvPr>
          <p:cNvSpPr txBox="1"/>
          <p:nvPr/>
        </p:nvSpPr>
        <p:spPr>
          <a:xfrm>
            <a:off x="811409" y="4766369"/>
            <a:ext cx="1833756" cy="153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aseline="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28 cruise port</a:t>
            </a: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 incl Bremerhaven starting operations in 2025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+2 in process of closing </a:t>
            </a:r>
            <a:b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(St Lucia and San Juan)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Significant opportunities to grow the network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0639A-E597-7192-AFE3-AE31FD4417A6}"/>
              </a:ext>
            </a:extLst>
          </p:cNvPr>
          <p:cNvSpPr txBox="1"/>
          <p:nvPr/>
        </p:nvSpPr>
        <p:spPr>
          <a:xfrm>
            <a:off x="4709232" y="4787698"/>
            <a:ext cx="1802805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27</a:t>
            </a:r>
            <a:r>
              <a:rPr lang="en-US" sz="1200" baseline="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years remaining on concessions</a:t>
            </a:r>
            <a:r>
              <a:rPr lang="en-US" sz="1200" baseline="300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(2)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 number of extension options available-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002D7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93CA6A-5628-C4C7-A597-7445656E5FC4}"/>
              </a:ext>
            </a:extLst>
          </p:cNvPr>
          <p:cNvSpPr/>
          <p:nvPr/>
        </p:nvSpPr>
        <p:spPr bwMode="gray">
          <a:xfrm>
            <a:off x="821769" y="4452614"/>
            <a:ext cx="1737360" cy="297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Assets in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7E3AF8-DAEC-C877-11D2-13B682E2607B}"/>
              </a:ext>
            </a:extLst>
          </p:cNvPr>
          <p:cNvSpPr txBox="1"/>
          <p:nvPr/>
        </p:nvSpPr>
        <p:spPr>
          <a:xfrm>
            <a:off x="167193" y="6524075"/>
            <a:ext cx="71867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D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Note: (1) FY 2024 expectations based on current call list (2) Based on weighted average EBITDA expected in FY 2024</a:t>
            </a:r>
            <a:endParaRPr lang="en-GB" sz="800" dirty="0">
              <a:solidFill>
                <a:srgbClr val="002D7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3252" y="652407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5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88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C651E0-DFF6-44DE-AEDF-FA3069A62612}"/>
              </a:ext>
            </a:extLst>
          </p:cNvPr>
          <p:cNvSpPr txBox="1">
            <a:spLocks/>
          </p:cNvSpPr>
          <p:nvPr/>
        </p:nvSpPr>
        <p:spPr bwMode="gray">
          <a:xfrm>
            <a:off x="229225" y="1657913"/>
            <a:ext cx="36524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236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The Cruise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 Market and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GPH’s Business Model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4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284163" y="60325"/>
            <a:ext cx="8859837" cy="338554"/>
          </a:xfrm>
        </p:spPr>
        <p:txBody>
          <a:bodyPr/>
          <a:lstStyle/>
          <a:p>
            <a:r>
              <a:rPr lang="en-GB" sz="2200" dirty="0"/>
              <a:t>The Cruise Market and GPH’s Business Model 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B9712CB1-A77B-497E-BB4E-F19F280906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98" y="6621562"/>
            <a:ext cx="728480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112713" indent="-112713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marL="0" indent="0" defTabSz="685800" eaLnBrk="1" fontAlgn="base" hangingPunct="1">
              <a:spcBef>
                <a:spcPct val="0"/>
              </a:spcBef>
              <a:spcAft>
                <a:spcPct val="10000"/>
              </a:spcAft>
              <a:defRPr/>
            </a:pPr>
            <a:r>
              <a:rPr lang="en-US" sz="8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US" sz="800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Cruise Industry News 2022 State of the Industry Report</a:t>
            </a:r>
            <a:endParaRPr lang="en-US" sz="800" dirty="0">
              <a:solidFill>
                <a:srgbClr val="002D7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685800" eaLnBrk="1" fontAlgn="base" hangingPunct="1">
              <a:spcBef>
                <a:spcPct val="0"/>
              </a:spcBef>
              <a:spcAft>
                <a:spcPct val="10000"/>
              </a:spcAft>
              <a:defRPr/>
            </a:pPr>
            <a:endParaRPr lang="en-US" sz="1000" dirty="0">
              <a:solidFill>
                <a:srgbClr val="53565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987" y="1226392"/>
            <a:ext cx="736525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Cruise facilities are generally underinvested and in need of investment to meet the needs of the growing industry and passengers' expectations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Cruise ships usually operating in excess of 100% capacity year-round 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Generally, itineraries scheduled 18 - 24 months in advance 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cruise ship order book is for 68 new cruise ships and extends to out to 2028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YoY growth globally 2000-2019 +5.1% vs aviation 3.3%, with less volatility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7367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Graphic 22">
            <a:extLst>
              <a:ext uri="{FF2B5EF4-FFF2-40B4-BE49-F238E27FC236}">
                <a16:creationId xmlns:a16="http://schemas.microsoft.com/office/drawing/2014/main" id="{B37702AB-D8E7-B49B-966D-0EEF4D33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7926" y="5066324"/>
            <a:ext cx="467921" cy="40704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8D4424A-0146-41AA-5E0F-D58CE095D73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168424"/>
              </p:ext>
            </p:extLst>
          </p:nvPr>
        </p:nvGraphicFramePr>
        <p:xfrm>
          <a:off x="4456539" y="3438938"/>
          <a:ext cx="4227550" cy="29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B6306-BB26-A477-CBAA-38E2440C3C96}"/>
              </a:ext>
            </a:extLst>
          </p:cNvPr>
          <p:cNvGrpSpPr/>
          <p:nvPr/>
        </p:nvGrpSpPr>
        <p:grpSpPr>
          <a:xfrm>
            <a:off x="4926988" y="3674207"/>
            <a:ext cx="3722173" cy="2460696"/>
            <a:chOff x="1178972" y="1895524"/>
            <a:chExt cx="5734014" cy="4067921"/>
          </a:xfrm>
        </p:grpSpPr>
        <p:sp>
          <p:nvSpPr>
            <p:cNvPr id="19" name="Down Arrow 8">
              <a:extLst>
                <a:ext uri="{FF2B5EF4-FFF2-40B4-BE49-F238E27FC236}">
                  <a16:creationId xmlns:a16="http://schemas.microsoft.com/office/drawing/2014/main" id="{DC4BB56C-2F5D-2130-9248-0268A0FF309A}"/>
                </a:ext>
              </a:extLst>
            </p:cNvPr>
            <p:cNvSpPr/>
            <p:nvPr/>
          </p:nvSpPr>
          <p:spPr>
            <a:xfrm>
              <a:off x="3396062" y="2651124"/>
              <a:ext cx="1538475" cy="1079501"/>
            </a:xfrm>
            <a:prstGeom prst="downArrow">
              <a:avLst>
                <a:gd name="adj1" fmla="val 67335"/>
                <a:gd name="adj2" fmla="val 50000"/>
              </a:avLst>
            </a:prstGeom>
            <a:solidFill>
              <a:srgbClr val="DDEAE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b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ECONOMIC</a:t>
              </a:r>
            </a:p>
            <a:p>
              <a:pPr algn="ctr"/>
              <a:r>
                <a:rPr lang="en-US" sz="600" b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CRISIS</a:t>
              </a:r>
              <a:endParaRPr lang="en-US" sz="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DCFD61-C676-5CD7-8FB5-7FB3F7FE8C2D}"/>
                </a:ext>
              </a:extLst>
            </p:cNvPr>
            <p:cNvSpPr/>
            <p:nvPr/>
          </p:nvSpPr>
          <p:spPr>
            <a:xfrm>
              <a:off x="1178972" y="5320506"/>
              <a:ext cx="141432" cy="6429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2E18C7-E5B7-3D40-AE88-073E71925136}"/>
                </a:ext>
              </a:extLst>
            </p:cNvPr>
            <p:cNvSpPr/>
            <p:nvPr/>
          </p:nvSpPr>
          <p:spPr>
            <a:xfrm>
              <a:off x="1412157" y="5272880"/>
              <a:ext cx="141432" cy="6905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86211F-6FAC-8A91-DB2C-F932D0D4C3C3}"/>
                </a:ext>
              </a:extLst>
            </p:cNvPr>
            <p:cNvSpPr/>
            <p:nvPr/>
          </p:nvSpPr>
          <p:spPr>
            <a:xfrm>
              <a:off x="1645342" y="5253830"/>
              <a:ext cx="141432" cy="7096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98F718-F902-097B-27F3-E0B227FAB3F2}"/>
                </a:ext>
              </a:extLst>
            </p:cNvPr>
            <p:cNvSpPr/>
            <p:nvPr/>
          </p:nvSpPr>
          <p:spPr>
            <a:xfrm>
              <a:off x="1878527" y="5172868"/>
              <a:ext cx="141432" cy="7905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BA3457-6CAF-1F9C-AF20-A82D4FB088A2}"/>
                </a:ext>
              </a:extLst>
            </p:cNvPr>
            <p:cNvSpPr/>
            <p:nvPr/>
          </p:nvSpPr>
          <p:spPr>
            <a:xfrm>
              <a:off x="2111711" y="5091906"/>
              <a:ext cx="141432" cy="871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8F8F84-6E35-B9C8-E1B9-89A28EE88D16}"/>
                </a:ext>
              </a:extLst>
            </p:cNvPr>
            <p:cNvSpPr/>
            <p:nvPr/>
          </p:nvSpPr>
          <p:spPr>
            <a:xfrm>
              <a:off x="2344896" y="5049044"/>
              <a:ext cx="141432" cy="914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45CFB0-6BF7-91BD-2419-C1499C635803}"/>
                </a:ext>
              </a:extLst>
            </p:cNvPr>
            <p:cNvSpPr/>
            <p:nvPr/>
          </p:nvSpPr>
          <p:spPr>
            <a:xfrm>
              <a:off x="2578081" y="4977606"/>
              <a:ext cx="141432" cy="9858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41FB0A-7B23-E05D-37FB-D9338249383A}"/>
                </a:ext>
              </a:extLst>
            </p:cNvPr>
            <p:cNvSpPr/>
            <p:nvPr/>
          </p:nvSpPr>
          <p:spPr>
            <a:xfrm>
              <a:off x="2811266" y="4941888"/>
              <a:ext cx="141432" cy="10215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176DEB-5B14-C8A9-F620-23A957304164}"/>
                </a:ext>
              </a:extLst>
            </p:cNvPr>
            <p:cNvSpPr/>
            <p:nvPr/>
          </p:nvSpPr>
          <p:spPr>
            <a:xfrm>
              <a:off x="3044451" y="4865688"/>
              <a:ext cx="141432" cy="10977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796A8A-14B1-F094-B487-13B161CD2B5F}"/>
                </a:ext>
              </a:extLst>
            </p:cNvPr>
            <p:cNvSpPr/>
            <p:nvPr/>
          </p:nvSpPr>
          <p:spPr>
            <a:xfrm>
              <a:off x="3277636" y="4763294"/>
              <a:ext cx="141432" cy="1200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9CAC24-F4BD-0751-91E2-C22749F00959}"/>
                </a:ext>
              </a:extLst>
            </p:cNvPr>
            <p:cNvSpPr/>
            <p:nvPr/>
          </p:nvSpPr>
          <p:spPr>
            <a:xfrm>
              <a:off x="3510820" y="4746625"/>
              <a:ext cx="141432" cy="12168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5D92E6-C53C-0269-7308-1DAFCAC91622}"/>
                </a:ext>
              </a:extLst>
            </p:cNvPr>
            <p:cNvSpPr/>
            <p:nvPr/>
          </p:nvSpPr>
          <p:spPr>
            <a:xfrm>
              <a:off x="3744005" y="4677569"/>
              <a:ext cx="141432" cy="12858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8F3FB8-DC92-2225-5B89-33401EE709D8}"/>
                </a:ext>
              </a:extLst>
            </p:cNvPr>
            <p:cNvSpPr/>
            <p:nvPr/>
          </p:nvSpPr>
          <p:spPr>
            <a:xfrm>
              <a:off x="3977190" y="4622800"/>
              <a:ext cx="141432" cy="13406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05246A-4185-AFED-DC7F-FE97A4B04685}"/>
                </a:ext>
              </a:extLst>
            </p:cNvPr>
            <p:cNvSpPr/>
            <p:nvPr/>
          </p:nvSpPr>
          <p:spPr>
            <a:xfrm>
              <a:off x="4210375" y="4634706"/>
              <a:ext cx="141432" cy="13287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60D5C4-525A-47DE-89E9-8F5554CE9DE7}"/>
                </a:ext>
              </a:extLst>
            </p:cNvPr>
            <p:cNvSpPr/>
            <p:nvPr/>
          </p:nvSpPr>
          <p:spPr>
            <a:xfrm>
              <a:off x="4443560" y="4596606"/>
              <a:ext cx="141432" cy="13668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2FAF60-E86A-C41E-819F-28F6A33EAB53}"/>
                </a:ext>
              </a:extLst>
            </p:cNvPr>
            <p:cNvSpPr/>
            <p:nvPr/>
          </p:nvSpPr>
          <p:spPr>
            <a:xfrm>
              <a:off x="4676745" y="4525169"/>
              <a:ext cx="141432" cy="14382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9C0435-718D-59CC-BA18-0233961EB091}"/>
                </a:ext>
              </a:extLst>
            </p:cNvPr>
            <p:cNvSpPr/>
            <p:nvPr/>
          </p:nvSpPr>
          <p:spPr>
            <a:xfrm>
              <a:off x="4909930" y="4472781"/>
              <a:ext cx="141432" cy="14906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3B9B07-FF14-7257-AFDD-87EFF615406C}"/>
                </a:ext>
              </a:extLst>
            </p:cNvPr>
            <p:cNvSpPr/>
            <p:nvPr/>
          </p:nvSpPr>
          <p:spPr>
            <a:xfrm>
              <a:off x="5143114" y="4477544"/>
              <a:ext cx="141432" cy="148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C75538-8BC1-0BDE-4024-343756BD6F4F}"/>
                </a:ext>
              </a:extLst>
            </p:cNvPr>
            <p:cNvSpPr/>
            <p:nvPr/>
          </p:nvSpPr>
          <p:spPr>
            <a:xfrm>
              <a:off x="5376299" y="4470401"/>
              <a:ext cx="141432" cy="14930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B9F67C-39D0-2A82-7DAC-28FDB8BC20C8}"/>
                </a:ext>
              </a:extLst>
            </p:cNvPr>
            <p:cNvSpPr/>
            <p:nvPr/>
          </p:nvSpPr>
          <p:spPr>
            <a:xfrm>
              <a:off x="5609484" y="4363244"/>
              <a:ext cx="141432" cy="1600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FB760BC-8886-2417-2B78-9924F0C67A8F}"/>
                </a:ext>
              </a:extLst>
            </p:cNvPr>
            <p:cNvSpPr/>
            <p:nvPr/>
          </p:nvSpPr>
          <p:spPr>
            <a:xfrm>
              <a:off x="5842669" y="4375150"/>
              <a:ext cx="141432" cy="15882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0117BC-CB09-957A-A5E1-03A32892270C}"/>
                </a:ext>
              </a:extLst>
            </p:cNvPr>
            <p:cNvSpPr/>
            <p:nvPr/>
          </p:nvSpPr>
          <p:spPr>
            <a:xfrm>
              <a:off x="6075854" y="4339431"/>
              <a:ext cx="141432" cy="16240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2BA198-D567-22B8-5242-8A8AE9D39DFC}"/>
                </a:ext>
              </a:extLst>
            </p:cNvPr>
            <p:cNvSpPr/>
            <p:nvPr/>
          </p:nvSpPr>
          <p:spPr>
            <a:xfrm>
              <a:off x="6309039" y="4296569"/>
              <a:ext cx="141432" cy="16668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43D382-67C6-E509-3C1E-7A9272DD5A26}"/>
                </a:ext>
              </a:extLst>
            </p:cNvPr>
            <p:cNvSpPr/>
            <p:nvPr/>
          </p:nvSpPr>
          <p:spPr>
            <a:xfrm>
              <a:off x="6542228" y="4187031"/>
              <a:ext cx="141432" cy="17764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98E3B4-357F-9E06-5E8E-51293D0BD51A}"/>
                </a:ext>
              </a:extLst>
            </p:cNvPr>
            <p:cNvSpPr/>
            <p:nvPr/>
          </p:nvSpPr>
          <p:spPr>
            <a:xfrm>
              <a:off x="1178972" y="5194300"/>
              <a:ext cx="141432" cy="126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82F819E-1234-2A06-D7C7-12C1864C4A48}"/>
                </a:ext>
              </a:extLst>
            </p:cNvPr>
            <p:cNvSpPr/>
            <p:nvPr/>
          </p:nvSpPr>
          <p:spPr>
            <a:xfrm>
              <a:off x="1412157" y="5122863"/>
              <a:ext cx="141432" cy="1500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89CDFF-2682-8AA0-738F-56787CB075C6}"/>
                </a:ext>
              </a:extLst>
            </p:cNvPr>
            <p:cNvSpPr/>
            <p:nvPr/>
          </p:nvSpPr>
          <p:spPr>
            <a:xfrm>
              <a:off x="1645342" y="5070475"/>
              <a:ext cx="141432" cy="183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BEDE53-D458-FA00-F444-3EE91550C4D6}"/>
                </a:ext>
              </a:extLst>
            </p:cNvPr>
            <p:cNvSpPr/>
            <p:nvPr/>
          </p:nvSpPr>
          <p:spPr>
            <a:xfrm>
              <a:off x="1878527" y="4970461"/>
              <a:ext cx="141432" cy="2024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F2D073-0D48-3828-DF6B-76F1A3587FA8}"/>
                </a:ext>
              </a:extLst>
            </p:cNvPr>
            <p:cNvSpPr/>
            <p:nvPr/>
          </p:nvSpPr>
          <p:spPr>
            <a:xfrm>
              <a:off x="2111711" y="4879974"/>
              <a:ext cx="141432" cy="2119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FD89BE-A565-E953-4732-70EB500BD97E}"/>
                </a:ext>
              </a:extLst>
            </p:cNvPr>
            <p:cNvSpPr/>
            <p:nvPr/>
          </p:nvSpPr>
          <p:spPr>
            <a:xfrm>
              <a:off x="2344896" y="4832350"/>
              <a:ext cx="141432" cy="216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703ADD-E67F-29EF-ED94-F426E029019A}"/>
                </a:ext>
              </a:extLst>
            </p:cNvPr>
            <p:cNvSpPr/>
            <p:nvPr/>
          </p:nvSpPr>
          <p:spPr>
            <a:xfrm>
              <a:off x="2578081" y="4708525"/>
              <a:ext cx="141432" cy="2690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4D2116-9439-2685-A2F3-8FE221A4C1D0}"/>
                </a:ext>
              </a:extLst>
            </p:cNvPr>
            <p:cNvSpPr/>
            <p:nvPr/>
          </p:nvSpPr>
          <p:spPr>
            <a:xfrm>
              <a:off x="2811266" y="4660900"/>
              <a:ext cx="141432" cy="280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CD0DF6-B6A6-5266-11C7-F368C868EC44}"/>
                </a:ext>
              </a:extLst>
            </p:cNvPr>
            <p:cNvSpPr/>
            <p:nvPr/>
          </p:nvSpPr>
          <p:spPr>
            <a:xfrm>
              <a:off x="3044451" y="4539456"/>
              <a:ext cx="141432" cy="326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6047EE-F7D5-605C-E18D-4B66A638CE42}"/>
                </a:ext>
              </a:extLst>
            </p:cNvPr>
            <p:cNvSpPr/>
            <p:nvPr/>
          </p:nvSpPr>
          <p:spPr>
            <a:xfrm>
              <a:off x="3277636" y="4379913"/>
              <a:ext cx="141432" cy="3833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82A805-2125-FA23-7668-F0D63F16B846}"/>
                </a:ext>
              </a:extLst>
            </p:cNvPr>
            <p:cNvSpPr/>
            <p:nvPr/>
          </p:nvSpPr>
          <p:spPr>
            <a:xfrm>
              <a:off x="3510820" y="4403726"/>
              <a:ext cx="141432" cy="342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DA5580-360A-264B-220F-33F2D47CBD18}"/>
                </a:ext>
              </a:extLst>
            </p:cNvPr>
            <p:cNvSpPr/>
            <p:nvPr/>
          </p:nvSpPr>
          <p:spPr>
            <a:xfrm>
              <a:off x="3744005" y="4284662"/>
              <a:ext cx="141432" cy="3929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E68D51-E074-2E7D-6322-EEBF96B4B1A6}"/>
                </a:ext>
              </a:extLst>
            </p:cNvPr>
            <p:cNvSpPr/>
            <p:nvPr/>
          </p:nvSpPr>
          <p:spPr>
            <a:xfrm>
              <a:off x="3977190" y="4163219"/>
              <a:ext cx="141432" cy="4595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AA7900A-0448-EE67-663D-D3605278EB73}"/>
                </a:ext>
              </a:extLst>
            </p:cNvPr>
            <p:cNvSpPr/>
            <p:nvPr/>
          </p:nvSpPr>
          <p:spPr>
            <a:xfrm>
              <a:off x="4210375" y="4067969"/>
              <a:ext cx="141432" cy="5667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25EAEA-0461-EF23-DC62-A5C51F3B014A}"/>
                </a:ext>
              </a:extLst>
            </p:cNvPr>
            <p:cNvSpPr/>
            <p:nvPr/>
          </p:nvSpPr>
          <p:spPr>
            <a:xfrm>
              <a:off x="4443560" y="3984625"/>
              <a:ext cx="141432" cy="6119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8F3535-FC84-5CA5-E829-84F631A0D9E9}"/>
                </a:ext>
              </a:extLst>
            </p:cNvPr>
            <p:cNvSpPr/>
            <p:nvPr/>
          </p:nvSpPr>
          <p:spPr>
            <a:xfrm>
              <a:off x="4676745" y="3877470"/>
              <a:ext cx="141432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26A7F5C-FD7C-B454-3F8A-2E51A6F75738}"/>
                </a:ext>
              </a:extLst>
            </p:cNvPr>
            <p:cNvSpPr/>
            <p:nvPr/>
          </p:nvSpPr>
          <p:spPr>
            <a:xfrm>
              <a:off x="4909930" y="3813175"/>
              <a:ext cx="141432" cy="6619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0F9653-BDDB-3AA6-3AB6-01345C7A5A16}"/>
                </a:ext>
              </a:extLst>
            </p:cNvPr>
            <p:cNvSpPr/>
            <p:nvPr/>
          </p:nvSpPr>
          <p:spPr>
            <a:xfrm>
              <a:off x="5143114" y="3741738"/>
              <a:ext cx="141432" cy="7358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50CA39E-565D-5D34-A31E-CF67D78C87CD}"/>
                </a:ext>
              </a:extLst>
            </p:cNvPr>
            <p:cNvSpPr/>
            <p:nvPr/>
          </p:nvSpPr>
          <p:spPr>
            <a:xfrm>
              <a:off x="5376299" y="3698876"/>
              <a:ext cx="141432" cy="7715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98EB57-DF61-9193-29E9-595F4C5F6B3F}"/>
                </a:ext>
              </a:extLst>
            </p:cNvPr>
            <p:cNvSpPr/>
            <p:nvPr/>
          </p:nvSpPr>
          <p:spPr>
            <a:xfrm>
              <a:off x="5609484" y="3572669"/>
              <a:ext cx="141432" cy="7905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47E6DE4-8EE4-2170-892D-6783FCBC03A5}"/>
                </a:ext>
              </a:extLst>
            </p:cNvPr>
            <p:cNvSpPr/>
            <p:nvPr/>
          </p:nvSpPr>
          <p:spPr>
            <a:xfrm>
              <a:off x="5842669" y="3584575"/>
              <a:ext cx="141432" cy="7905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09CE21-DBD0-B322-4212-2991BA200FC9}"/>
                </a:ext>
              </a:extLst>
            </p:cNvPr>
            <p:cNvSpPr/>
            <p:nvPr/>
          </p:nvSpPr>
          <p:spPr>
            <a:xfrm>
              <a:off x="6075854" y="3556000"/>
              <a:ext cx="141432" cy="7834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D6E001-85C3-7B4C-BAE4-DF82DAE4027B}"/>
                </a:ext>
              </a:extLst>
            </p:cNvPr>
            <p:cNvSpPr/>
            <p:nvPr/>
          </p:nvSpPr>
          <p:spPr>
            <a:xfrm>
              <a:off x="6309039" y="3455988"/>
              <a:ext cx="141432" cy="8405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2DC21D1-607E-9561-2789-364780E26B7B}"/>
                </a:ext>
              </a:extLst>
            </p:cNvPr>
            <p:cNvSpPr/>
            <p:nvPr/>
          </p:nvSpPr>
          <p:spPr>
            <a:xfrm>
              <a:off x="6542228" y="3279776"/>
              <a:ext cx="141432" cy="907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89AD0AF-B7AB-F31F-CB44-71249E2B64B3}"/>
                </a:ext>
              </a:extLst>
            </p:cNvPr>
            <p:cNvSpPr/>
            <p:nvPr/>
          </p:nvSpPr>
          <p:spPr>
            <a:xfrm>
              <a:off x="1178972" y="5082381"/>
              <a:ext cx="141432" cy="11191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43D0BA2-9852-9470-7950-C062E5366D5E}"/>
                </a:ext>
              </a:extLst>
            </p:cNvPr>
            <p:cNvSpPr/>
            <p:nvPr/>
          </p:nvSpPr>
          <p:spPr>
            <a:xfrm>
              <a:off x="1412157" y="5001419"/>
              <a:ext cx="141432" cy="12144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7A2A4A6-5D80-753E-D1FF-856F8866C3C2}"/>
                </a:ext>
              </a:extLst>
            </p:cNvPr>
            <p:cNvSpPr/>
            <p:nvPr/>
          </p:nvSpPr>
          <p:spPr>
            <a:xfrm>
              <a:off x="1645342" y="4937125"/>
              <a:ext cx="141432" cy="13335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2AFD7B-07F9-5DA3-35DC-88AB7E67470B}"/>
                </a:ext>
              </a:extLst>
            </p:cNvPr>
            <p:cNvSpPr/>
            <p:nvPr/>
          </p:nvSpPr>
          <p:spPr>
            <a:xfrm>
              <a:off x="1878527" y="4820442"/>
              <a:ext cx="141432" cy="15001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41C779-41D1-9EDE-0FD2-845B0C300A9C}"/>
                </a:ext>
              </a:extLst>
            </p:cNvPr>
            <p:cNvSpPr/>
            <p:nvPr/>
          </p:nvSpPr>
          <p:spPr>
            <a:xfrm>
              <a:off x="2111711" y="4708524"/>
              <a:ext cx="141432" cy="17145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6B934D1-B0A3-140A-BE51-C04317CF64A2}"/>
                </a:ext>
              </a:extLst>
            </p:cNvPr>
            <p:cNvSpPr/>
            <p:nvPr/>
          </p:nvSpPr>
          <p:spPr>
            <a:xfrm>
              <a:off x="2344896" y="4637087"/>
              <a:ext cx="141432" cy="19526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93C39A2-D6A7-DE8C-C4E7-A9E94C47E721}"/>
                </a:ext>
              </a:extLst>
            </p:cNvPr>
            <p:cNvSpPr/>
            <p:nvPr/>
          </p:nvSpPr>
          <p:spPr>
            <a:xfrm>
              <a:off x="2578081" y="4596606"/>
              <a:ext cx="141432" cy="11191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B801243-9ED4-7526-DCA0-CA9D66EB5A9B}"/>
                </a:ext>
              </a:extLst>
            </p:cNvPr>
            <p:cNvSpPr/>
            <p:nvPr/>
          </p:nvSpPr>
          <p:spPr>
            <a:xfrm>
              <a:off x="2811266" y="4575175"/>
              <a:ext cx="141432" cy="857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63088D4-E970-1D1B-793B-E73ADF657555}"/>
                </a:ext>
              </a:extLst>
            </p:cNvPr>
            <p:cNvSpPr/>
            <p:nvPr/>
          </p:nvSpPr>
          <p:spPr>
            <a:xfrm>
              <a:off x="3044451" y="4475162"/>
              <a:ext cx="141432" cy="6429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3E55AC-B47B-43C0-6C52-14738E7F8A29}"/>
                </a:ext>
              </a:extLst>
            </p:cNvPr>
            <p:cNvSpPr/>
            <p:nvPr/>
          </p:nvSpPr>
          <p:spPr>
            <a:xfrm>
              <a:off x="3277636" y="4332288"/>
              <a:ext cx="141432" cy="476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7066ABB-9E27-8F27-9A44-BC0BE036DE56}"/>
                </a:ext>
              </a:extLst>
            </p:cNvPr>
            <p:cNvSpPr/>
            <p:nvPr/>
          </p:nvSpPr>
          <p:spPr>
            <a:xfrm>
              <a:off x="3510820" y="4344194"/>
              <a:ext cx="141432" cy="59532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0AA452-DD34-B4EE-96B2-D9B79E63037E}"/>
                </a:ext>
              </a:extLst>
            </p:cNvPr>
            <p:cNvSpPr/>
            <p:nvPr/>
          </p:nvSpPr>
          <p:spPr>
            <a:xfrm>
              <a:off x="3744005" y="4198937"/>
              <a:ext cx="141432" cy="8572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2AB0105-78E7-40C6-8827-73863B8331A1}"/>
                </a:ext>
              </a:extLst>
            </p:cNvPr>
            <p:cNvSpPr/>
            <p:nvPr/>
          </p:nvSpPr>
          <p:spPr>
            <a:xfrm>
              <a:off x="3977190" y="4084638"/>
              <a:ext cx="141432" cy="78582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C579034-8E2D-7B78-DFD0-F161E5B02682}"/>
                </a:ext>
              </a:extLst>
            </p:cNvPr>
            <p:cNvSpPr/>
            <p:nvPr/>
          </p:nvSpPr>
          <p:spPr>
            <a:xfrm>
              <a:off x="4210375" y="3972720"/>
              <a:ext cx="141432" cy="9525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6EE254-F2ED-07C5-33BB-17F10C5F529A}"/>
                </a:ext>
              </a:extLst>
            </p:cNvPr>
            <p:cNvSpPr/>
            <p:nvPr/>
          </p:nvSpPr>
          <p:spPr>
            <a:xfrm>
              <a:off x="4443560" y="3906044"/>
              <a:ext cx="141432" cy="7858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B0A1250-BEEC-B0D6-3DD5-D5E6A6BED70E}"/>
                </a:ext>
              </a:extLst>
            </p:cNvPr>
            <p:cNvSpPr/>
            <p:nvPr/>
          </p:nvSpPr>
          <p:spPr>
            <a:xfrm>
              <a:off x="4676745" y="3779839"/>
              <a:ext cx="141432" cy="9763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FE1FB6-7880-2EA5-1FBB-447FFE7F62A4}"/>
                </a:ext>
              </a:extLst>
            </p:cNvPr>
            <p:cNvSpPr/>
            <p:nvPr/>
          </p:nvSpPr>
          <p:spPr>
            <a:xfrm>
              <a:off x="4909930" y="3748882"/>
              <a:ext cx="141432" cy="6429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B82BC44-39A1-E5AD-E439-2751A1834534}"/>
                </a:ext>
              </a:extLst>
            </p:cNvPr>
            <p:cNvSpPr/>
            <p:nvPr/>
          </p:nvSpPr>
          <p:spPr>
            <a:xfrm>
              <a:off x="5143114" y="3586956"/>
              <a:ext cx="141432" cy="154782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2E5BDE-D540-11AE-05E9-728ED3300F9D}"/>
                </a:ext>
              </a:extLst>
            </p:cNvPr>
            <p:cNvSpPr/>
            <p:nvPr/>
          </p:nvSpPr>
          <p:spPr>
            <a:xfrm>
              <a:off x="5376299" y="3465513"/>
              <a:ext cx="141432" cy="23336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181C1B0-E396-5523-B7EA-8033DB5471B4}"/>
                </a:ext>
              </a:extLst>
            </p:cNvPr>
            <p:cNvSpPr/>
            <p:nvPr/>
          </p:nvSpPr>
          <p:spPr>
            <a:xfrm>
              <a:off x="5609484" y="3341688"/>
              <a:ext cx="141432" cy="23098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22AF144-316B-B4D6-BF06-932B54D4E1B7}"/>
                </a:ext>
              </a:extLst>
            </p:cNvPr>
            <p:cNvSpPr/>
            <p:nvPr/>
          </p:nvSpPr>
          <p:spPr>
            <a:xfrm>
              <a:off x="5842669" y="3265487"/>
              <a:ext cx="141432" cy="32146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A39EA7-5B2D-E402-BE51-5A41BAA35091}"/>
                </a:ext>
              </a:extLst>
            </p:cNvPr>
            <p:cNvSpPr/>
            <p:nvPr/>
          </p:nvSpPr>
          <p:spPr>
            <a:xfrm>
              <a:off x="6075854" y="3074987"/>
              <a:ext cx="141432" cy="48101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665F0D3-A3E8-C722-EFB5-73186A66F2A2}"/>
                </a:ext>
              </a:extLst>
            </p:cNvPr>
            <p:cNvSpPr/>
            <p:nvPr/>
          </p:nvSpPr>
          <p:spPr>
            <a:xfrm>
              <a:off x="6309039" y="2882107"/>
              <a:ext cx="141432" cy="573882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64DD883-1863-C56F-37B0-0EAF76AF28C8}"/>
                </a:ext>
              </a:extLst>
            </p:cNvPr>
            <p:cNvSpPr/>
            <p:nvPr/>
          </p:nvSpPr>
          <p:spPr>
            <a:xfrm>
              <a:off x="6542228" y="2703513"/>
              <a:ext cx="141432" cy="57626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9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Down Arrow 84">
              <a:extLst>
                <a:ext uri="{FF2B5EF4-FFF2-40B4-BE49-F238E27FC236}">
                  <a16:creationId xmlns:a16="http://schemas.microsoft.com/office/drawing/2014/main" id="{630FF032-FB00-2BA4-6413-2BC419687F9D}"/>
                </a:ext>
              </a:extLst>
            </p:cNvPr>
            <p:cNvSpPr/>
            <p:nvPr/>
          </p:nvSpPr>
          <p:spPr>
            <a:xfrm>
              <a:off x="1822139" y="3705225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Kosovo</a:t>
              </a:r>
            </a:p>
          </p:txBody>
        </p:sp>
        <p:sp>
          <p:nvSpPr>
            <p:cNvPr id="93" name="Down Arrow 85">
              <a:extLst>
                <a:ext uri="{FF2B5EF4-FFF2-40B4-BE49-F238E27FC236}">
                  <a16:creationId xmlns:a16="http://schemas.microsoft.com/office/drawing/2014/main" id="{BE7AC69E-B71C-48F4-291A-AC2C2F9971FF}"/>
                </a:ext>
              </a:extLst>
            </p:cNvPr>
            <p:cNvSpPr/>
            <p:nvPr/>
          </p:nvSpPr>
          <p:spPr>
            <a:xfrm>
              <a:off x="2528676" y="3498850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9-11</a:t>
              </a:r>
            </a:p>
          </p:txBody>
        </p:sp>
        <p:sp>
          <p:nvSpPr>
            <p:cNvPr id="94" name="Down Arrow 86">
              <a:extLst>
                <a:ext uri="{FF2B5EF4-FFF2-40B4-BE49-F238E27FC236}">
                  <a16:creationId xmlns:a16="http://schemas.microsoft.com/office/drawing/2014/main" id="{976CF786-C974-FF4A-5D77-2140016C072C}"/>
                </a:ext>
              </a:extLst>
            </p:cNvPr>
            <p:cNvSpPr/>
            <p:nvPr/>
          </p:nvSpPr>
          <p:spPr>
            <a:xfrm>
              <a:off x="2770306" y="3425825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Afghanistan</a:t>
              </a:r>
            </a:p>
          </p:txBody>
        </p:sp>
        <p:sp>
          <p:nvSpPr>
            <p:cNvPr id="95" name="Down Arrow 87">
              <a:extLst>
                <a:ext uri="{FF2B5EF4-FFF2-40B4-BE49-F238E27FC236}">
                  <a16:creationId xmlns:a16="http://schemas.microsoft.com/office/drawing/2014/main" id="{5968F9D7-D884-81CD-4932-103ECBE60844}"/>
                </a:ext>
              </a:extLst>
            </p:cNvPr>
            <p:cNvSpPr/>
            <p:nvPr/>
          </p:nvSpPr>
          <p:spPr>
            <a:xfrm>
              <a:off x="3229096" y="3241675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Enduring Freedom</a:t>
              </a:r>
            </a:p>
          </p:txBody>
        </p:sp>
        <p:sp>
          <p:nvSpPr>
            <p:cNvPr id="96" name="Down Arrow 88">
              <a:extLst>
                <a:ext uri="{FF2B5EF4-FFF2-40B4-BE49-F238E27FC236}">
                  <a16:creationId xmlns:a16="http://schemas.microsoft.com/office/drawing/2014/main" id="{AB4F3F5E-E8D0-FFAA-0089-143F2230DE77}"/>
                </a:ext>
              </a:extLst>
            </p:cNvPr>
            <p:cNvSpPr/>
            <p:nvPr/>
          </p:nvSpPr>
          <p:spPr>
            <a:xfrm>
              <a:off x="3479901" y="3152775"/>
              <a:ext cx="243430" cy="1061004"/>
            </a:xfrm>
            <a:prstGeom prst="downArrow">
              <a:avLst/>
            </a:prstGeom>
            <a:solidFill>
              <a:srgbClr val="A6B6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SARS</a:t>
              </a:r>
            </a:p>
          </p:txBody>
        </p:sp>
        <p:sp>
          <p:nvSpPr>
            <p:cNvPr id="97" name="Down Arrow 89">
              <a:extLst>
                <a:ext uri="{FF2B5EF4-FFF2-40B4-BE49-F238E27FC236}">
                  <a16:creationId xmlns:a16="http://schemas.microsoft.com/office/drawing/2014/main" id="{165EA5D0-DB1D-A1FC-3CEB-09B159E2EEDD}"/>
                </a:ext>
              </a:extLst>
            </p:cNvPr>
            <p:cNvSpPr/>
            <p:nvPr/>
          </p:nvSpPr>
          <p:spPr>
            <a:xfrm>
              <a:off x="3727648" y="3067050"/>
              <a:ext cx="243430" cy="1061004"/>
            </a:xfrm>
            <a:prstGeom prst="downArrow">
              <a:avLst/>
            </a:prstGeom>
            <a:solidFill>
              <a:srgbClr val="00ADE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Mexican Crime</a:t>
              </a:r>
            </a:p>
          </p:txBody>
        </p:sp>
        <p:sp>
          <p:nvSpPr>
            <p:cNvPr id="98" name="Down Arrow 90">
              <a:extLst>
                <a:ext uri="{FF2B5EF4-FFF2-40B4-BE49-F238E27FC236}">
                  <a16:creationId xmlns:a16="http://schemas.microsoft.com/office/drawing/2014/main" id="{DDE8181C-6235-8CA9-AE66-E42CBEB4D2F0}"/>
                </a:ext>
              </a:extLst>
            </p:cNvPr>
            <p:cNvSpPr/>
            <p:nvPr/>
          </p:nvSpPr>
          <p:spPr>
            <a:xfrm>
              <a:off x="4397481" y="2746375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Libya</a:t>
              </a:r>
            </a:p>
          </p:txBody>
        </p:sp>
        <p:sp>
          <p:nvSpPr>
            <p:cNvPr id="99" name="Down Arrow 91">
              <a:extLst>
                <a:ext uri="{FF2B5EF4-FFF2-40B4-BE49-F238E27FC236}">
                  <a16:creationId xmlns:a16="http://schemas.microsoft.com/office/drawing/2014/main" id="{97467C0E-8101-2EDA-8528-5E9B88DEEC7C}"/>
                </a:ext>
              </a:extLst>
            </p:cNvPr>
            <p:cNvSpPr/>
            <p:nvPr/>
          </p:nvSpPr>
          <p:spPr>
            <a:xfrm>
              <a:off x="4853213" y="2571750"/>
              <a:ext cx="243430" cy="1061004"/>
            </a:xfrm>
            <a:prstGeom prst="downArrow">
              <a:avLst/>
            </a:prstGeom>
            <a:solidFill>
              <a:srgbClr val="9D050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Concordia</a:t>
              </a:r>
            </a:p>
          </p:txBody>
        </p:sp>
        <p:sp>
          <p:nvSpPr>
            <p:cNvPr id="100" name="Down Arrow 92">
              <a:extLst>
                <a:ext uri="{FF2B5EF4-FFF2-40B4-BE49-F238E27FC236}">
                  <a16:creationId xmlns:a16="http://schemas.microsoft.com/office/drawing/2014/main" id="{C5119502-5B26-35BD-69B3-7CFDE0BCDACB}"/>
                </a:ext>
              </a:extLst>
            </p:cNvPr>
            <p:cNvSpPr/>
            <p:nvPr/>
          </p:nvSpPr>
          <p:spPr>
            <a:xfrm>
              <a:off x="5119311" y="2409825"/>
              <a:ext cx="243430" cy="1061004"/>
            </a:xfrm>
            <a:prstGeom prst="downArrow">
              <a:avLst/>
            </a:prstGeom>
            <a:solidFill>
              <a:srgbClr val="478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ISIS</a:t>
              </a:r>
            </a:p>
          </p:txBody>
        </p:sp>
        <p:sp>
          <p:nvSpPr>
            <p:cNvPr id="101" name="Down Arrow 93">
              <a:extLst>
                <a:ext uri="{FF2B5EF4-FFF2-40B4-BE49-F238E27FC236}">
                  <a16:creationId xmlns:a16="http://schemas.microsoft.com/office/drawing/2014/main" id="{8966EFC5-F647-1E98-A3FE-F16A9776F9A5}"/>
                </a:ext>
              </a:extLst>
            </p:cNvPr>
            <p:cNvSpPr/>
            <p:nvPr/>
          </p:nvSpPr>
          <p:spPr>
            <a:xfrm>
              <a:off x="5550923" y="2190750"/>
              <a:ext cx="243430" cy="1061004"/>
            </a:xfrm>
            <a:prstGeom prst="downArrow">
              <a:avLst/>
            </a:prstGeom>
            <a:solidFill>
              <a:srgbClr val="00ADE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0500" tIns="34290" rIns="54000" bIns="2700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675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Tunisia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66F5942-20B9-44F9-3712-0F6E06C78E9C}"/>
                </a:ext>
              </a:extLst>
            </p:cNvPr>
            <p:cNvSpPr/>
            <p:nvPr/>
          </p:nvSpPr>
          <p:spPr>
            <a:xfrm>
              <a:off x="3507135" y="1895524"/>
              <a:ext cx="1092200" cy="370346"/>
            </a:xfrm>
            <a:prstGeom prst="ellipse">
              <a:avLst/>
            </a:prstGeom>
            <a:solidFill>
              <a:srgbClr val="63C5B5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" tIns="13716" rIns="13716" bIns="13716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Global CAGR: ~6%</a:t>
              </a:r>
            </a:p>
          </p:txBody>
        </p:sp>
        <p:cxnSp>
          <p:nvCxnSpPr>
            <p:cNvPr id="103" name="Elbow Connector 97">
              <a:extLst>
                <a:ext uri="{FF2B5EF4-FFF2-40B4-BE49-F238E27FC236}">
                  <a16:creationId xmlns:a16="http://schemas.microsoft.com/office/drawing/2014/main" id="{890D5F7B-8E18-8F75-7416-138A28F89062}"/>
                </a:ext>
              </a:extLst>
            </p:cNvPr>
            <p:cNvCxnSpPr>
              <a:stCxn id="68" idx="0"/>
              <a:endCxn id="102" idx="2"/>
            </p:cNvCxnSpPr>
            <p:nvPr/>
          </p:nvCxnSpPr>
          <p:spPr>
            <a:xfrm rot="5400000" flipH="1" flipV="1">
              <a:off x="877569" y="2452816"/>
              <a:ext cx="3001684" cy="2257447"/>
            </a:xfrm>
            <a:prstGeom prst="bentConnector2">
              <a:avLst/>
            </a:prstGeom>
            <a:ln w="19050">
              <a:solidFill>
                <a:srgbClr val="63C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98">
              <a:extLst>
                <a:ext uri="{FF2B5EF4-FFF2-40B4-BE49-F238E27FC236}">
                  <a16:creationId xmlns:a16="http://schemas.microsoft.com/office/drawing/2014/main" id="{B37F4E07-6A5C-29B8-A99A-CE2B6A3716BA}"/>
                </a:ext>
              </a:extLst>
            </p:cNvPr>
            <p:cNvCxnSpPr>
              <a:endCxn id="108" idx="0"/>
            </p:cNvCxnSpPr>
            <p:nvPr/>
          </p:nvCxnSpPr>
          <p:spPr>
            <a:xfrm>
              <a:off x="4413377" y="2080697"/>
              <a:ext cx="2428893" cy="319604"/>
            </a:xfrm>
            <a:prstGeom prst="bentConnector2">
              <a:avLst/>
            </a:prstGeom>
            <a:ln w="19050">
              <a:solidFill>
                <a:srgbClr val="63C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9BDEBC9-0898-0EE0-055C-0D8EFE6B3A81}"/>
                </a:ext>
              </a:extLst>
            </p:cNvPr>
            <p:cNvGrpSpPr/>
            <p:nvPr/>
          </p:nvGrpSpPr>
          <p:grpSpPr>
            <a:xfrm>
              <a:off x="6771554" y="2400301"/>
              <a:ext cx="141432" cy="3563144"/>
              <a:chOff x="6794414" y="2703513"/>
              <a:chExt cx="141432" cy="3259931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469C8BC-1A68-E987-27A5-2B5A78570B4F}"/>
                  </a:ext>
                </a:extLst>
              </p:cNvPr>
              <p:cNvSpPr/>
              <p:nvPr/>
            </p:nvSpPr>
            <p:spPr>
              <a:xfrm>
                <a:off x="6794414" y="4187031"/>
                <a:ext cx="141432" cy="177641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9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065F354-2A1B-11A3-3790-74E99723D192}"/>
                  </a:ext>
                </a:extLst>
              </p:cNvPr>
              <p:cNvSpPr/>
              <p:nvPr/>
            </p:nvSpPr>
            <p:spPr>
              <a:xfrm>
                <a:off x="6794414" y="3261237"/>
                <a:ext cx="141432" cy="9257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9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A020887-3B7D-0232-8BCF-4570741BCF7D}"/>
                  </a:ext>
                </a:extLst>
              </p:cNvPr>
              <p:cNvSpPr/>
              <p:nvPr/>
            </p:nvSpPr>
            <p:spPr>
              <a:xfrm>
                <a:off x="6794414" y="2703513"/>
                <a:ext cx="141432" cy="557724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9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88" y="4083257"/>
            <a:ext cx="3509551" cy="216563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80D2E80A-5E15-45D4-A243-65B16D1DF12B}"/>
              </a:ext>
            </a:extLst>
          </p:cNvPr>
          <p:cNvSpPr/>
          <p:nvPr/>
        </p:nvSpPr>
        <p:spPr bwMode="gray">
          <a:xfrm>
            <a:off x="816968" y="3416499"/>
            <a:ext cx="2634721" cy="20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Average size of ships (Berths)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 Light" panose="020F0302020204030204" pitchFamily="34" charset="0"/>
              <a:ea typeface="ヒラギノ角ゴ Pro W3" pitchFamily="124" charset="-128"/>
              <a:cs typeface="Calibri Light" panose="020F03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C05D66-C7DA-6991-D5EB-90ADED61BB79}"/>
              </a:ext>
            </a:extLst>
          </p:cNvPr>
          <p:cNvSpPr txBox="1"/>
          <p:nvPr/>
        </p:nvSpPr>
        <p:spPr>
          <a:xfrm>
            <a:off x="5381141" y="3403979"/>
            <a:ext cx="3762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Cruise Passengers 1995 – 2019 (thousand)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88" y="594332"/>
            <a:ext cx="308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solidFill>
                  <a:srgbClr val="63C5B5"/>
                </a:solidFill>
                <a:ea typeface="+mj-ea"/>
              </a:rPr>
              <a:t>Cruise Industry </a:t>
            </a:r>
            <a:r>
              <a:rPr lang="en-GB" dirty="0">
                <a:solidFill>
                  <a:srgbClr val="63C5B5"/>
                </a:solidFill>
                <a:ea typeface="+mj-ea"/>
              </a:rPr>
              <a:t>D</a:t>
            </a:r>
            <a:r>
              <a:rPr lang="en-GB" baseline="0" dirty="0">
                <a:solidFill>
                  <a:srgbClr val="63C5B5"/>
                </a:solidFill>
                <a:ea typeface="+mj-ea"/>
              </a:rPr>
              <a:t>ynamics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7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03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284163" y="60326"/>
            <a:ext cx="8859837" cy="276999"/>
          </a:xfrm>
        </p:spPr>
        <p:txBody>
          <a:bodyPr>
            <a:noAutofit/>
          </a:bodyPr>
          <a:lstStyle/>
          <a:p>
            <a:r>
              <a:rPr lang="en-GB" sz="2200" dirty="0">
                <a:cs typeface="Arial" panose="020B0604020202020204" pitchFamily="34" charset="0"/>
              </a:rPr>
              <a:t>The Cruise Market and GPH’s Business Model 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590B0780-D893-4782-D428-129CD867C3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1289" y="1812069"/>
            <a:ext cx="3589900" cy="2284282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E269F8B0-6875-AA7E-AA48-71F7867B5259}"/>
              </a:ext>
            </a:extLst>
          </p:cNvPr>
          <p:cNvSpPr txBox="1">
            <a:spLocks/>
          </p:cNvSpPr>
          <p:nvPr/>
        </p:nvSpPr>
        <p:spPr bwMode="gray">
          <a:xfrm>
            <a:off x="912289" y="1257176"/>
            <a:ext cx="275629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1838325" rtl="0" eaLnBrk="1" fontAlgn="base" hangingPunct="1">
              <a:spcBef>
                <a:spcPct val="7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5 Largest Cruise Ports in The Caribbean</a:t>
            </a:r>
            <a:r>
              <a:rPr kumimoji="0" lang="en-US" sz="1300" b="1" i="0" u="none" strike="noStrike" kern="0" cap="none" spc="0" normalizeH="0" baseline="3000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(1)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63C5B5"/>
              </a:solidFill>
              <a:effectLst/>
              <a:uLnTx/>
              <a:uFillTx/>
              <a:latin typeface="Calibri Light" panose="020F0302020204030204" pitchFamily="34" charset="0"/>
              <a:ea typeface="STKaiti"/>
              <a:cs typeface="Calibri Light" panose="020F0302020204030204" pitchFamily="34" charset="0"/>
            </a:endParaRPr>
          </a:p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(Million Pax, 2019)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56AA188-D7E5-39AA-4CE1-6B63423B2C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82351" y="1801712"/>
            <a:ext cx="3670547" cy="232829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38DD288-69D4-5731-5532-563963079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042"/>
          <a:stretch/>
        </p:blipFill>
        <p:spPr>
          <a:xfrm>
            <a:off x="5196881" y="4173295"/>
            <a:ext cx="331653" cy="212162"/>
          </a:xfrm>
          <a:prstGeom prst="rect">
            <a:avLst/>
          </a:prstGeom>
        </p:spPr>
      </p:pic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43EB2CA5-C8F5-3479-6AE3-A73E8485B0CD}"/>
              </a:ext>
            </a:extLst>
          </p:cNvPr>
          <p:cNvSpPr txBox="1">
            <a:spLocks/>
          </p:cNvSpPr>
          <p:nvPr/>
        </p:nvSpPr>
        <p:spPr bwMode="gray">
          <a:xfrm>
            <a:off x="5528534" y="1280130"/>
            <a:ext cx="305350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1838325" rtl="0" eaLnBrk="1" fontAlgn="base" hangingPunct="1">
              <a:spcBef>
                <a:spcPct val="7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50" indent="-171450" algn="l" defTabSz="1838325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3C5B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5 Largest Cruise Ports in The Mediterranean</a:t>
            </a:r>
          </a:p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3565A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(Million Pax, 2019)</a:t>
            </a:r>
          </a:p>
        </p:txBody>
      </p:sp>
      <p:sp>
        <p:nvSpPr>
          <p:cNvPr id="107" name="Rectangle: Rounded Corners 17">
            <a:extLst>
              <a:ext uri="{FF2B5EF4-FFF2-40B4-BE49-F238E27FC236}">
                <a16:creationId xmlns:a16="http://schemas.microsoft.com/office/drawing/2014/main" id="{9F33CCCC-6CD9-2210-10B5-A331A8ED1697}"/>
              </a:ext>
            </a:extLst>
          </p:cNvPr>
          <p:cNvSpPr/>
          <p:nvPr/>
        </p:nvSpPr>
        <p:spPr bwMode="gray">
          <a:xfrm>
            <a:off x="3820492" y="5019624"/>
            <a:ext cx="1432010" cy="964159"/>
          </a:xfrm>
          <a:prstGeom prst="round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D48A17-C101-E664-158E-44E78B7C7051}"/>
              </a:ext>
            </a:extLst>
          </p:cNvPr>
          <p:cNvSpPr/>
          <p:nvPr/>
        </p:nvSpPr>
        <p:spPr bwMode="gray">
          <a:xfrm>
            <a:off x="3908793" y="5446832"/>
            <a:ext cx="182880" cy="1828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E370D5E-92D8-D3AD-9A17-28F327B1855A}"/>
              </a:ext>
            </a:extLst>
          </p:cNvPr>
          <p:cNvSpPr/>
          <p:nvPr/>
        </p:nvSpPr>
        <p:spPr bwMode="gray">
          <a:xfrm>
            <a:off x="3908793" y="5187508"/>
            <a:ext cx="182880" cy="182880"/>
          </a:xfrm>
          <a:prstGeom prst="rect">
            <a:avLst/>
          </a:prstGeom>
          <a:solidFill>
            <a:srgbClr val="092D74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FE668F5-99A6-A917-D329-8C18D2DF8A55}"/>
              </a:ext>
            </a:extLst>
          </p:cNvPr>
          <p:cNvSpPr txBox="1"/>
          <p:nvPr/>
        </p:nvSpPr>
        <p:spPr>
          <a:xfrm>
            <a:off x="4114007" y="5156044"/>
            <a:ext cx="914400" cy="24622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73674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Ports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AADEF8-1ACB-386E-8DF3-5411EEA9921D}"/>
              </a:ext>
            </a:extLst>
          </p:cNvPr>
          <p:cNvSpPr txBox="1"/>
          <p:nvPr/>
        </p:nvSpPr>
        <p:spPr>
          <a:xfrm>
            <a:off x="4114007" y="5400705"/>
            <a:ext cx="914400" cy="24622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73674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Other 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438" y="6470158"/>
            <a:ext cx="4549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lvl="0" indent="-109728" defTabSz="9144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/>
            </a:pPr>
            <a:r>
              <a:rPr lang="en-US" sz="800" dirty="0">
                <a:solidFill>
                  <a:srgbClr val="002D72"/>
                </a:solidFill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Source: </a:t>
            </a:r>
            <a:r>
              <a:rPr lang="en-US" sz="800" dirty="0" err="1">
                <a:solidFill>
                  <a:srgbClr val="002D72"/>
                </a:solidFill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MedCruise</a:t>
            </a:r>
            <a:r>
              <a:rPr lang="en-US" sz="800" dirty="0">
                <a:solidFill>
                  <a:srgbClr val="002D72"/>
                </a:solidFill>
                <a:latin typeface="Calibri Light" panose="020F0302020204030204" pitchFamily="34" charset="0"/>
                <a:ea typeface="ヒラギノ角ゴ Pro W3" pitchFamily="124" charset="-128"/>
                <a:cs typeface="Calibri Light" panose="020F0302020204030204" pitchFamily="34" charset="0"/>
              </a:rPr>
              <a:t> Traffic Data 2019 &amp; Jamaican Tourism Board (1) Current portfolio within 2019 numbers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6905" y="3153160"/>
            <a:ext cx="325320" cy="699155"/>
          </a:xfrm>
          <a:prstGeom prst="rect">
            <a:avLst/>
          </a:prstGeom>
          <a:solidFill>
            <a:srgbClr val="63C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D48A17-C101-E664-158E-44E78B7C7051}"/>
              </a:ext>
            </a:extLst>
          </p:cNvPr>
          <p:cNvSpPr/>
          <p:nvPr/>
        </p:nvSpPr>
        <p:spPr bwMode="gray">
          <a:xfrm>
            <a:off x="3908793" y="5695812"/>
            <a:ext cx="182880" cy="182880"/>
          </a:xfrm>
          <a:prstGeom prst="rect">
            <a:avLst/>
          </a:prstGeom>
          <a:solidFill>
            <a:srgbClr val="63C5B5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AADEF8-1ACB-386E-8DF3-5411EEA9921D}"/>
              </a:ext>
            </a:extLst>
          </p:cNvPr>
          <p:cNvSpPr txBox="1"/>
          <p:nvPr/>
        </p:nvSpPr>
        <p:spPr>
          <a:xfrm>
            <a:off x="4072852" y="5664141"/>
            <a:ext cx="1218571" cy="24622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73674"/>
                </a:solidFill>
                <a:effectLst/>
                <a:uLnTx/>
                <a:uFillTx/>
                <a:latin typeface="Calibri Light" panose="020F0302020204030204" pitchFamily="34" charset="0"/>
                <a:ea typeface="STKaiti"/>
                <a:cs typeface="Calibri Light" panose="020F0302020204030204" pitchFamily="34" charset="0"/>
              </a:rPr>
              <a:t>GPH  Ports in closing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63364" y="3603915"/>
            <a:ext cx="325320" cy="243133"/>
          </a:xfrm>
          <a:prstGeom prst="rect">
            <a:avLst/>
          </a:prstGeom>
          <a:solidFill>
            <a:srgbClr val="63C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75691" y="3403860"/>
            <a:ext cx="3537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1.8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8DD288-69D4-5731-5532-563963079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042"/>
          <a:stretch/>
        </p:blipFill>
        <p:spPr>
          <a:xfrm>
            <a:off x="3157031" y="4180230"/>
            <a:ext cx="331653" cy="2121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38DD288-69D4-5731-5532-563963079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042"/>
          <a:stretch/>
        </p:blipFill>
        <p:spPr>
          <a:xfrm>
            <a:off x="2034660" y="4180230"/>
            <a:ext cx="331653" cy="2121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38DD288-69D4-5731-5532-563963079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042"/>
          <a:stretch/>
        </p:blipFill>
        <p:spPr>
          <a:xfrm>
            <a:off x="912289" y="4164436"/>
            <a:ext cx="331653" cy="2121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8DD288-69D4-5731-5532-563963079A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042"/>
          <a:stretch/>
        </p:blipFill>
        <p:spPr>
          <a:xfrm>
            <a:off x="8074044" y="4180230"/>
            <a:ext cx="331653" cy="212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D08D4-060B-65C7-7A06-7A6002920DBD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8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06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284163" y="56023"/>
            <a:ext cx="8859837" cy="338554"/>
          </a:xfrm>
        </p:spPr>
        <p:txBody>
          <a:bodyPr/>
          <a:lstStyle/>
          <a:p>
            <a:r>
              <a:rPr lang="en-GB" sz="2200" dirty="0"/>
              <a:t>The Cruise Market and GPH’s Business Model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668" y="4673870"/>
            <a:ext cx="74282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1200" b="1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The cruise industry has a long term track record of YoY industry growth. The future g</a:t>
            </a:r>
            <a:r>
              <a:rPr lang="en-GB" sz="1200" b="1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rowth of the industry is highly visible, driven by new ship orders and the increase in the size of ships. </a:t>
            </a:r>
          </a:p>
          <a:p>
            <a:pPr>
              <a:spcAft>
                <a:spcPts val="900"/>
              </a:spcAft>
            </a:pPr>
            <a:r>
              <a:rPr lang="en-GB" sz="1200" b="1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Customer booking patterns are longer than in land based tourism and aviation. This longer booking pattern means that h</a:t>
            </a:r>
            <a:r>
              <a:rPr lang="en-GB" sz="1200" b="1" dirty="0">
                <a:solidFill>
                  <a:srgbClr val="002D7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istorically the cruise industry has performed well in a recession, both in absolute terms &amp; relative to land-based tourism and aviation.</a:t>
            </a:r>
            <a:endParaRPr lang="en-GB" b="1" baseline="0" dirty="0">
              <a:solidFill>
                <a:srgbClr val="002D72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302492" y="4611130"/>
            <a:ext cx="7750097" cy="1256560"/>
          </a:xfrm>
          <a:prstGeom prst="roundRect">
            <a:avLst/>
          </a:prstGeom>
          <a:noFill/>
          <a:ln>
            <a:solidFill>
              <a:srgbClr val="63C5B5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902" y="1187034"/>
            <a:ext cx="765339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GPH’s invests in and operates cruise ports under long term concessions</a:t>
            </a:r>
          </a:p>
          <a:p>
            <a:pPr marL="628650" lvl="1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Weighted average 27 years left on current concessions</a:t>
            </a:r>
          </a:p>
          <a:p>
            <a:pPr marL="628650" lvl="1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Automatic or investment-triggered extension options often in place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Typical concession involves investment into cruise port facilities as part of concession award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concessions fees often also payable 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Revenue derived from Primary Port Services and Ancillary Revenue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12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D7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Growth primarily driven by adding new ports to the network, growing passenger volumes and providing new ancillary services at each port</a:t>
            </a: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7367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 defTabSz="914400" fontAlgn="base">
              <a:spcBef>
                <a:spcPts val="300"/>
              </a:spcBef>
              <a:spcAft>
                <a:spcPts val="600"/>
              </a:spcAft>
              <a:buClr>
                <a:srgbClr val="63C5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7367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88" y="590475"/>
            <a:ext cx="458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>
                <a:solidFill>
                  <a:srgbClr val="63C5B5"/>
                </a:solidFill>
                <a:ea typeface="+mj-ea"/>
              </a:rPr>
              <a:t>Business model – concession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B4D24-B700-A0B3-7521-9B7304E3D866}"/>
              </a:ext>
            </a:extLst>
          </p:cNvPr>
          <p:cNvSpPr txBox="1"/>
          <p:nvPr/>
        </p:nvSpPr>
        <p:spPr>
          <a:xfrm>
            <a:off x="7850906" y="6493885"/>
            <a:ext cx="66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D72"/>
                </a:solidFill>
                <a:ea typeface="+mj-ea"/>
              </a:rPr>
              <a:t>9</a:t>
            </a:r>
            <a:endParaRPr lang="en-GB" sz="1000" baseline="0" dirty="0">
              <a:solidFill>
                <a:srgbClr val="002D72"/>
              </a:solidFill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959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SOFTTAG" val="&lt;Data vendor=&quot;FactSet&quot; application=&quot;PresLink&quot; version=&quot;2013.1&quot; XMLVersion=&quot;C591227E-C126-49DE-B816-0EB840665770&quot; iXMLVersion=&quot;1&quot;&gt;&#10;  &lt;Main FileType=&quot;2&quot; FileUID=&quot;&quot; FileName=&quot;2019 Ports Pax Statistics.xlsx&quot; Path=&quot;\\mktxindfs\data_grp1\Global_2\DEALS\PROJFIN\AMERICAS\Bahamas\Infrastructure\Nassau Cruise Terminal\2023 GPH Global Portfolio\3. Presentations\4. Ratings Presentation\Backups&quot; Landmark=&quot;Chart 1&quot; LMFriendly=&quot;Chart 1 (Caribbean Data + Output)&quot; SheetSlideName=&quot;_bdm.4f470507d61543138c1f7399294718a1.edm&quot; Address=&quot;Caribbean Data + Output!Chart 1&quot; AddrAdjusted=&quot;Caribbean Data + Output!Chart 1&quot; LastUpdate=&quot;2023.03.15:15.57.31&quot; FileDesc=&quot;2019 Ports Pax Statistics.xlsx&quot; Text=&quot;&quot; Value=&quot;&quot; Inst=&quot;0&quot; SBR=&quot;False&quot; SBC=&quot;False&quot; DestType=&quot;1&quot; HeaderRows=&quot;0&quot; TableRowIndex=&quot;0&quot; TableColIndex=&quot;0&quot; ChartType=&quot;52&quot; ChartAlignFixedStartRate=&quot;0.9356622&quot; ChartAlignPositionRates=&quot;0.1078398 0.2630058 0.4181719 0.5733379 0.728504 0.88367&quot; /&gt;&#10;&lt;/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SOFTTAG" val="&lt;Data vendor=&quot;FactSet&quot; application=&quot;PresLink&quot; version=&quot;2013.1&quot; XMLVersion=&quot;C591227E-C126-49DE-B816-0EB840665770&quot; iXMLVersion=&quot;1&quot;&gt;&#10;  &lt;Main FileType=&quot;2&quot; FileUID=&quot;&quot; FileName=&quot;2019 Ports Pax Statistics.xlsx&quot; Path=&quot;\\mktxindfs\data_grp1\Global_2\DEALS\PROJFIN\AMERICAS\Bahamas\Infrastructure\Nassau Cruise Terminal\2023 GPH Global Portfolio\3. Presentations\4. Ratings Presentation\Backups&quot; Landmark=&quot;Chart 1 (1)&quot; LMFriendly=&quot;Chart 1 (1) (Med Data + Output)&quot; SheetSlideName=&quot;_bdm.33e23c02b27b4f5c9b521088cade30df.edm&quot; Address=&quot;Med Data + Output!Chart 1 (1)&quot; AddrAdjusted=&quot;Med Data + Output!Chart 1 (1)&quot; LastUpdate=&quot;2023.03.20:21.11.39&quot; FileDesc=&quot;2019 Ports Pax Statistics.xlsx&quot; Text=&quot;&quot; Value=&quot;&quot; Inst=&quot;0&quot; SBR=&quot;False&quot; SBC=&quot;False&quot; DestType=&quot;1&quot; HeaderRows=&quot;0&quot; TableRowIndex=&quot;0&quot; TableColIndex=&quot;0&quot; ChartType=&quot;51&quot; ChartAlignFixedStartRate=&quot;0.9458324&quot; ChartAlignPositionRates=&quot;0.107799 0.2629814 0.4181637 0.5733461 0.7285284 0.8837108&quot; /&gt;&#10;&lt;/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PAGE" val="1"/>
  <p:tag name="LAYOUT" val="ppLayout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SUBHDR"/>
  <p:tag name="IGNOREFONTNONCOMPLIANCE" val="0"/>
  <p:tag name="FONTNAME" val="Arial"/>
  <p:tag name="FONTSIZE" val="16"/>
  <p:tag name="FONTBOLD" val="-1"/>
  <p:tag name="FONTITALIC" val="0"/>
  <p:tag name="FONTULINE" val="0"/>
  <p:tag name="FONTSHADOW" val="0"/>
  <p:tag name="FONTALIGNMENT" val="1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102"/>
  <p:tag name="POSITIONLEFT" val="54"/>
  <p:tag name="IGNORESIZENONCOMPLIANCE" val="0"/>
  <p:tag name="SIZEWIDTH" val="684"/>
  <p:tag name="SIZEHEIGHT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DATASHEETID" val="ba5b39c0-d08d-444e-ba82-2c6c30036d00"/>
  <p:tag name="PITCHPROCHARTTYPE" val="Column.Stacked Column"/>
  <p:tag name="AVERAGELINEVISIBILITY" val="False"/>
  <p:tag name="AVERAGERANGEVISIBILITY" val="False"/>
  <p:tag name="PIETOTALSVISIBILITY" val="False"/>
  <p:tag name="TOTALSVISIBILITY" val="True"/>
  <p:tag name="LEGENDLOCATION" val="Top"/>
  <p:tag name="LEGENDVISIBILITY" val="true"/>
  <p:tag name="THISSHAPESIZEANDPOSITIONDETAILS" val="top=149.04&amp;left=62.64&amp;height=352.8&amp;width=717.12"/>
  <p:tag name="RESIZING" val=""/>
  <p:tag name="SELECTEDSIZEANDPOSITIONLAYOUT" val="Full page"/>
  <p:tag name="VERSIONCONVERTED" val="3"/>
  <p:tag name="CHARTDATASHEETID" val="ba5b39c0-d08d-444e-ba82-2c6c30036d00"/>
  <p:tag name="PITCHPROUNIQUECHARTTOKEN" val="11869190-8415-4a10-802a-02f816f2546b"/>
  <p:tag name="VERSION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CG_Pres(Letter)">
  <a:themeElements>
    <a:clrScheme name="AA">
      <a:dk1>
        <a:sysClr val="windowText" lastClr="000000"/>
      </a:dk1>
      <a:lt1>
        <a:sysClr val="window" lastClr="FFFFFF"/>
      </a:lt1>
      <a:dk2>
        <a:srgbClr val="53565A"/>
      </a:dk2>
      <a:lt2>
        <a:srgbClr val="E7E6E6"/>
      </a:lt2>
      <a:accent1>
        <a:srgbClr val="FFC000"/>
      </a:accent1>
      <a:accent2>
        <a:srgbClr val="5B9BD5"/>
      </a:accent2>
      <a:accent3>
        <a:srgbClr val="4472C4"/>
      </a:accent3>
      <a:accent4>
        <a:srgbClr val="7030A0"/>
      </a:accent4>
      <a:accent5>
        <a:srgbClr val="44546A"/>
      </a:accent5>
      <a:accent6>
        <a:srgbClr val="E7E6E6"/>
      </a:accent6>
      <a:hlink>
        <a:srgbClr val="0563C1"/>
      </a:hlink>
      <a:folHlink>
        <a:srgbClr val="954F72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0000"/>
        </a:solidFill>
        <a:ln>
          <a:noFill/>
        </a:ln>
      </a:spPr>
      <a:bodyPr wrap="square" lIns="0" tIns="0" rIns="0" bIns="0" rtlCol="0" anchor="ctr"/>
      <a:lstStyle>
        <a:defPPr algn="ctr">
          <a:defRPr sz="1000" dirty="0">
            <a:solidFill>
              <a:schemeClr val="bg1"/>
            </a:solidFill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  <a:extLst>
    <a:ext uri="{05A4C25C-085E-4340-85A3-A5531E510DB2}">
      <thm15:themeFamily xmlns:thm15="http://schemas.microsoft.com/office/thememl/2012/main" name="ICG_Pres(Letter).potx" id="{5DF2C48D-ABA5-430E-9611-D8B5B77DA24B}" vid="{3AB7C994-9029-4772-9961-F11B3E751775}"/>
    </a:ext>
  </a:extLst>
</a:theme>
</file>

<file path=ppt/theme/theme4.xml><?xml version="1.0" encoding="utf-8"?>
<a:theme xmlns:a="http://schemas.openxmlformats.org/drawingml/2006/main" name="3_ICG_Pres(Letter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 anchor="ctr"/>
      <a:lstStyle>
        <a:defPPr algn="l">
          <a:defRPr dirty="0">
            <a:solidFill>
              <a:schemeClr val="bg1"/>
            </a:solidFill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  <a:extLst>
    <a:ext uri="{05A4C25C-085E-4340-85A3-A5531E510DB2}">
      <thm15:themeFamily xmlns:thm15="http://schemas.microsoft.com/office/thememl/2012/main" name="ICG_Pres(Letter).potx" id="{22872219-B5D1-44A7-A837-258F4A0314D2}" vid="{0CA8C2F6-B9C7-43A4-837E-8BAA5308015D}"/>
    </a:ext>
  </a:extLst>
</a:theme>
</file>

<file path=ppt/theme/theme5.xml><?xml version="1.0" encoding="utf-8"?>
<a:theme xmlns:a="http://schemas.openxmlformats.org/drawingml/2006/main" name="2_ICG_Pres(Letter)">
  <a:themeElements>
    <a:clrScheme name="AA">
      <a:dk1>
        <a:sysClr val="windowText" lastClr="000000"/>
      </a:dk1>
      <a:lt1>
        <a:sysClr val="window" lastClr="FFFFFF"/>
      </a:lt1>
      <a:dk2>
        <a:srgbClr val="53565A"/>
      </a:dk2>
      <a:lt2>
        <a:srgbClr val="E7E6E6"/>
      </a:lt2>
      <a:accent1>
        <a:srgbClr val="FFC000"/>
      </a:accent1>
      <a:accent2>
        <a:srgbClr val="5B9BD5"/>
      </a:accent2>
      <a:accent3>
        <a:srgbClr val="4472C4"/>
      </a:accent3>
      <a:accent4>
        <a:srgbClr val="7030A0"/>
      </a:accent4>
      <a:accent5>
        <a:srgbClr val="44546A"/>
      </a:accent5>
      <a:accent6>
        <a:srgbClr val="E7E6E6"/>
      </a:accent6>
      <a:hlink>
        <a:srgbClr val="0563C1"/>
      </a:hlink>
      <a:folHlink>
        <a:srgbClr val="954F72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0000"/>
        </a:solidFill>
        <a:ln>
          <a:noFill/>
        </a:ln>
      </a:spPr>
      <a:bodyPr wrap="square" lIns="0" tIns="0" rIns="0" bIns="0" rtlCol="0" anchor="ctr"/>
      <a:lstStyle>
        <a:defPPr algn="ctr">
          <a:defRPr sz="1000" dirty="0">
            <a:solidFill>
              <a:schemeClr val="bg1"/>
            </a:solidFill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  <a:extLst>
    <a:ext uri="{05A4C25C-085E-4340-85A3-A5531E510DB2}">
      <thm15:themeFamily xmlns:thm15="http://schemas.microsoft.com/office/thememl/2012/main" name="ICG_Pres(Letter).potx" id="{5DF2C48D-ABA5-430E-9611-D8B5B77DA24B}" vid="{3AB7C994-9029-4772-9961-F11B3E75177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2946</Words>
  <Application>Microsoft Office PowerPoint</Application>
  <PresentationFormat>On-screen Show (4:3)</PresentationFormat>
  <Paragraphs>557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Segoe UI</vt:lpstr>
      <vt:lpstr>Arial</vt:lpstr>
      <vt:lpstr>Calibri Light</vt:lpstr>
      <vt:lpstr>Wingdings</vt:lpstr>
      <vt:lpstr>Symbol</vt:lpstr>
      <vt:lpstr>Calibri</vt:lpstr>
      <vt:lpstr>Office Theme</vt:lpstr>
      <vt:lpstr>Custom Design</vt:lpstr>
      <vt:lpstr>ICG_Pres(Letter)</vt:lpstr>
      <vt:lpstr>3_ICG_Pres(Letter)</vt:lpstr>
      <vt:lpstr>2_ICG_Pres(Letter)</vt:lpstr>
      <vt:lpstr>think-cell Slide</vt:lpstr>
      <vt:lpstr>Global Ports Holding Plc Half year results to 30 September 2023 Further significant growth expected December 2023</vt:lpstr>
      <vt:lpstr>PowerPoint Presentation</vt:lpstr>
      <vt:lpstr>PowerPoint Presentation</vt:lpstr>
      <vt:lpstr>GPH: 20 Years of Success</vt:lpstr>
      <vt:lpstr>PowerPoint Presentation</vt:lpstr>
      <vt:lpstr>PowerPoint Presentation</vt:lpstr>
      <vt:lpstr>The Cruise Market and GPH’s Business Model </vt:lpstr>
      <vt:lpstr>The Cruise Market and GPH’s Business Model </vt:lpstr>
      <vt:lpstr>The Cruise Market and GPH’s Business Model </vt:lpstr>
      <vt:lpstr>The Cruise Market and GPH’s Business Model </vt:lpstr>
      <vt:lpstr>H1-2024: Financial Review</vt:lpstr>
      <vt:lpstr>Strong Recovery and Continued Growth in Cruise Performance</vt:lpstr>
      <vt:lpstr>Strong Recovery and Continued Growth in Cruise Performance (cont’d)</vt:lpstr>
      <vt:lpstr>Record Half Year Performance</vt:lpstr>
      <vt:lpstr>PowerPoint Presentation</vt:lpstr>
      <vt:lpstr>Strong cash performance</vt:lpstr>
      <vt:lpstr>PowerPoint Presentation</vt:lpstr>
      <vt:lpstr>PowerPoint Presentation</vt:lpstr>
      <vt:lpstr>PowerPoint Presentation</vt:lpstr>
      <vt:lpstr>PowerPoint Presentation</vt:lpstr>
    </vt:vector>
  </TitlesOfParts>
  <Company>          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is simply dummy text</dc:title>
  <dc:creator>-</dc:creator>
  <cp:lastModifiedBy>Martin Brown</cp:lastModifiedBy>
  <cp:revision>630</cp:revision>
  <cp:lastPrinted>2023-12-15T08:40:37Z</cp:lastPrinted>
  <dcterms:created xsi:type="dcterms:W3CDTF">2017-05-11T14:09:15Z</dcterms:created>
  <dcterms:modified xsi:type="dcterms:W3CDTF">2023-12-19T07:02:24Z</dcterms:modified>
</cp:coreProperties>
</file>